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01" r:id="rId2"/>
    <p:sldId id="521" r:id="rId3"/>
    <p:sldId id="653" r:id="rId4"/>
    <p:sldId id="655" r:id="rId5"/>
    <p:sldId id="684" r:id="rId6"/>
    <p:sldId id="656" r:id="rId7"/>
    <p:sldId id="657" r:id="rId8"/>
    <p:sldId id="658" r:id="rId9"/>
    <p:sldId id="662" r:id="rId10"/>
    <p:sldId id="663" r:id="rId11"/>
    <p:sldId id="660" r:id="rId12"/>
    <p:sldId id="666" r:id="rId13"/>
    <p:sldId id="733" r:id="rId14"/>
    <p:sldId id="659" r:id="rId15"/>
    <p:sldId id="685" r:id="rId16"/>
    <p:sldId id="673" r:id="rId17"/>
    <p:sldId id="741" r:id="rId18"/>
    <p:sldId id="675" r:id="rId19"/>
    <p:sldId id="677" r:id="rId20"/>
    <p:sldId id="742" r:id="rId21"/>
    <p:sldId id="667" r:id="rId22"/>
    <p:sldId id="683" r:id="rId23"/>
    <p:sldId id="669" r:id="rId24"/>
    <p:sldId id="679" r:id="rId25"/>
    <p:sldId id="681" r:id="rId26"/>
    <p:sldId id="686" r:id="rId27"/>
    <p:sldId id="640" r:id="rId28"/>
    <p:sldId id="670" r:id="rId29"/>
    <p:sldId id="721" r:id="rId30"/>
    <p:sldId id="722" r:id="rId31"/>
    <p:sldId id="726" r:id="rId32"/>
    <p:sldId id="727" r:id="rId33"/>
    <p:sldId id="728" r:id="rId34"/>
    <p:sldId id="729" r:id="rId35"/>
    <p:sldId id="730" r:id="rId36"/>
    <p:sldId id="724" r:id="rId37"/>
    <p:sldId id="661" r:id="rId38"/>
    <p:sldId id="654" r:id="rId39"/>
    <p:sldId id="694" r:id="rId40"/>
    <p:sldId id="713" r:id="rId41"/>
    <p:sldId id="714" r:id="rId42"/>
    <p:sldId id="715" r:id="rId43"/>
    <p:sldId id="716" r:id="rId44"/>
    <p:sldId id="717" r:id="rId45"/>
    <p:sldId id="734" r:id="rId46"/>
    <p:sldId id="735" r:id="rId47"/>
    <p:sldId id="736" r:id="rId48"/>
    <p:sldId id="737" r:id="rId49"/>
    <p:sldId id="738" r:id="rId50"/>
    <p:sldId id="739" r:id="rId51"/>
    <p:sldId id="744" r:id="rId52"/>
    <p:sldId id="745" r:id="rId53"/>
    <p:sldId id="746" r:id="rId54"/>
  </p:sldIdLst>
  <p:sldSz cx="9144000" cy="5143500" type="screen16x9"/>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F6C"/>
    <a:srgbClr val="46BCDE"/>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00" autoAdjust="0"/>
    <p:restoredTop sz="95160" autoAdjust="0"/>
  </p:normalViewPr>
  <p:slideViewPr>
    <p:cSldViewPr snapToGrid="0">
      <p:cViewPr varScale="1">
        <p:scale>
          <a:sx n="105" d="100"/>
          <a:sy n="105" d="100"/>
        </p:scale>
        <p:origin x="814" y="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2024/8/30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888709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26</a:t>
            </a:fld>
            <a:endParaRPr lang="zh-CN" altLang="en-US"/>
          </a:p>
        </p:txBody>
      </p:sp>
    </p:spTree>
    <p:extLst>
      <p:ext uri="{BB962C8B-B14F-4D97-AF65-F5344CB8AC3E}">
        <p14:creationId xmlns:p14="http://schemas.microsoft.com/office/powerpoint/2010/main" val="1727466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73064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060450"/>
            <a:ext cx="8229600" cy="353417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8441"/>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灯片编号占位符 5">
            <a:extLst>
              <a:ext uri="{FF2B5EF4-FFF2-40B4-BE49-F238E27FC236}">
                <a16:creationId xmlns:a16="http://schemas.microsoft.com/office/drawing/2014/main" id="{EB133451-4163-4C06-B844-3C1EE95F8FCF}"/>
              </a:ext>
            </a:extLst>
          </p:cNvPr>
          <p:cNvSpPr txBox="1">
            <a:spLocks/>
          </p:cNvSpPr>
          <p:nvPr userDrawn="1"/>
        </p:nvSpPr>
        <p:spPr>
          <a:xfrm>
            <a:off x="8639175" y="4838441"/>
            <a:ext cx="457199"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z="1600" smtClean="0">
                <a:solidFill>
                  <a:schemeClr val="bg1">
                    <a:lumMod val="95000"/>
                  </a:schemeClr>
                </a:solidFill>
              </a:rPr>
              <a:pPr/>
              <a:t>‹#›</a:t>
            </a:fld>
            <a:endParaRPr lang="zh-CN" altLang="en-US" sz="1600" dirty="0">
              <a:solidFill>
                <a:schemeClr val="bg1">
                  <a:lumMod val="95000"/>
                </a:schemeClr>
              </a:solidFill>
            </a:endParaRPr>
          </a:p>
        </p:txBody>
      </p:sp>
      <mc:AlternateContent xmlns:mc="http://schemas.openxmlformats.org/markup-compatibility/2006" xmlns:a14="http://schemas.microsoft.com/office/drawing/2010/main">
        <mc:Choice Requires="a14">
          <p:sp>
            <p:nvSpPr>
              <p:cNvPr id="11" name="矩形 10"/>
              <p:cNvSpPr/>
              <p:nvPr userDrawn="1"/>
            </p:nvSpPr>
            <p:spPr>
              <a:xfrm>
                <a:off x="8730114" y="1549667"/>
                <a:ext cx="366260" cy="2258729"/>
              </a:xfrm>
              <a:prstGeom prst="rect">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chemeClr val="bg1">
                              <a:lumMod val="85000"/>
                            </a:schemeClr>
                          </a:solidFill>
                          <a:latin typeface="Cambria Math" panose="02040503050406030204" pitchFamily="18" charset="0"/>
                        </a:rPr>
                        <m:t>𝜋</m:t>
                      </m:r>
                    </m:oMath>
                  </m:oMathPara>
                </a14:m>
                <a:endParaRPr lang="en-US" altLang="zh-CN" dirty="0">
                  <a:solidFill>
                    <a:schemeClr val="bg1">
                      <a:lumMod val="85000"/>
                    </a:schemeClr>
                  </a:solidFill>
                </a:endParaRPr>
              </a:p>
              <a:p>
                <a:pPr algn="ctr"/>
                <a:r>
                  <a:rPr lang="en-US" altLang="zh-CN" dirty="0">
                    <a:solidFill>
                      <a:schemeClr val="bg1">
                        <a:lumMod val="85000"/>
                      </a:schemeClr>
                    </a:solidFill>
                  </a:rPr>
                  <a:t>@</a:t>
                </a:r>
              </a:p>
              <a:p>
                <a:pPr algn="ctr"/>
                <a:r>
                  <a:rPr lang="en-US" altLang="zh-CN" dirty="0">
                    <a:solidFill>
                      <a:schemeClr val="bg1">
                        <a:lumMod val="85000"/>
                      </a:schemeClr>
                    </a:solidFill>
                  </a:rPr>
                  <a:t>R</a:t>
                </a:r>
              </a:p>
              <a:p>
                <a:pPr algn="ctr"/>
                <a:r>
                  <a:rPr lang="en-US" altLang="zh-CN" dirty="0">
                    <a:solidFill>
                      <a:schemeClr val="bg1">
                        <a:lumMod val="85000"/>
                      </a:schemeClr>
                    </a:solidFill>
                  </a:rPr>
                  <a:t>U</a:t>
                </a:r>
              </a:p>
              <a:p>
                <a:pPr algn="ctr"/>
                <a:r>
                  <a:rPr lang="en-US" altLang="zh-CN" dirty="0">
                    <a:solidFill>
                      <a:schemeClr val="bg1">
                        <a:lumMod val="85000"/>
                      </a:schemeClr>
                    </a:solidFill>
                  </a:rPr>
                  <a:t>C</a:t>
                </a:r>
                <a:endParaRPr lang="zh-CN" altLang="en-US" dirty="0">
                  <a:solidFill>
                    <a:schemeClr val="bg1">
                      <a:lumMod val="85000"/>
                    </a:schemeClr>
                  </a:solidFill>
                </a:endParaRPr>
              </a:p>
            </p:txBody>
          </p:sp>
        </mc:Choice>
        <mc:Fallback xmlns="">
          <p:sp>
            <p:nvSpPr>
              <p:cNvPr id="11" name="矩形 10"/>
              <p:cNvSpPr>
                <a:spLocks noRot="1" noChangeAspect="1" noMove="1" noResize="1" noEditPoints="1" noAdjustHandles="1" noChangeArrowheads="1" noChangeShapeType="1" noTextEdit="1"/>
              </p:cNvSpPr>
              <p:nvPr userDrawn="1"/>
            </p:nvSpPr>
            <p:spPr>
              <a:xfrm>
                <a:off x="8730114" y="1549667"/>
                <a:ext cx="366260" cy="2258729"/>
              </a:xfrm>
              <a:prstGeom prst="rect">
                <a:avLst/>
              </a:prstGeom>
              <a:blipFill>
                <a:blip r:embed="rId17"/>
                <a:stretch>
                  <a:fillRect l="-13846" r="-10769"/>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9" r:id="rId1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Math" panose="020405030504060302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sz="3600" dirty="0">
                <a:solidFill>
                  <a:schemeClr val="bg1"/>
                </a:solidFill>
                <a:latin typeface="微软雅黑" panose="020B0503020204020204" pitchFamily="34" charset="-122"/>
                <a:ea typeface="微软雅黑" panose="020B0503020204020204" pitchFamily="34" charset="-122"/>
              </a:rPr>
              <a:t>探索式数据分析</a:t>
            </a:r>
          </a:p>
        </p:txBody>
      </p:sp>
      <p:pic>
        <p:nvPicPr>
          <p:cNvPr id="103" name="Picture 2" descr="C:\Users\Administrator\Desktop\微立体创业计划\001.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dirty="0">
                <a:latin typeface="微软雅黑" panose="020B0503020204020204" pitchFamily="34" charset="-122"/>
                <a:ea typeface="微软雅黑" panose="020B0503020204020204" pitchFamily="34" charset="-122"/>
              </a:rPr>
              <a:t>覃雄派</a:t>
            </a:r>
            <a:endParaRPr lang="mr-IN" altLang="zh-CN"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微软雅黑" panose="020B0503020204020204" pitchFamily="34" charset="-122"/>
                  <a:ea typeface="微软雅黑" panose="020B0503020204020204" pitchFamily="34"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微软雅黑" panose="020B0503020204020204" pitchFamily="34" charset="-122"/>
                  <a:ea typeface="微软雅黑" panose="020B0503020204020204" pitchFamily="34"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kumimoji="1" lang="zh-CN" altLang="en-US" sz="1700" dirty="0"/>
              <a:t>探索式数据分析的</a:t>
            </a:r>
            <a:r>
              <a:rPr kumimoji="1" lang="zh-CN" altLang="en-US" sz="1700" dirty="0">
                <a:solidFill>
                  <a:srgbClr val="C00000"/>
                </a:solidFill>
              </a:rPr>
              <a:t>目的</a:t>
            </a:r>
            <a:r>
              <a:rPr kumimoji="1" lang="en-US" altLang="zh-CN" sz="1700" dirty="0"/>
              <a:t>(</a:t>
            </a:r>
            <a:r>
              <a:rPr lang="en-US" altLang="zh-CN" sz="1700" dirty="0"/>
              <a:t>primary purpose of EDA )</a:t>
            </a:r>
            <a:endParaRPr kumimoji="1" lang="en-US" altLang="zh-CN" sz="1700" dirty="0"/>
          </a:p>
          <a:p>
            <a:pPr lvl="1" algn="just"/>
            <a:r>
              <a:rPr lang="en-US" altLang="zh-CN" sz="1700" dirty="0"/>
              <a:t>Discover </a:t>
            </a:r>
            <a:r>
              <a:rPr lang="en-US" altLang="zh-CN" sz="1700" dirty="0">
                <a:solidFill>
                  <a:srgbClr val="C00000"/>
                </a:solidFill>
              </a:rPr>
              <a:t>Patterns</a:t>
            </a:r>
            <a:r>
              <a:rPr lang="en-US" altLang="zh-CN" sz="1700" dirty="0"/>
              <a:t>, maximizing insight into the underlying structure of the data set</a:t>
            </a:r>
          </a:p>
          <a:p>
            <a:pPr lvl="1" algn="just"/>
            <a:r>
              <a:rPr lang="en-US" altLang="zh-CN" sz="1700" dirty="0"/>
              <a:t>Pinpointing the </a:t>
            </a:r>
            <a:r>
              <a:rPr lang="en-US" altLang="zh-CN" sz="1700" dirty="0">
                <a:solidFill>
                  <a:srgbClr val="C00000"/>
                </a:solidFill>
              </a:rPr>
              <a:t>important variables</a:t>
            </a:r>
            <a:r>
              <a:rPr lang="en-US" altLang="zh-CN" sz="1700" dirty="0"/>
              <a:t> and factors</a:t>
            </a:r>
          </a:p>
          <a:p>
            <a:pPr lvl="1" algn="just"/>
            <a:r>
              <a:rPr lang="en-US" altLang="zh-CN" sz="1700" dirty="0"/>
              <a:t>Identifying </a:t>
            </a:r>
            <a:r>
              <a:rPr lang="en-US" altLang="zh-CN" sz="1700" dirty="0">
                <a:solidFill>
                  <a:srgbClr val="C00000"/>
                </a:solidFill>
              </a:rPr>
              <a:t>outliers</a:t>
            </a:r>
            <a:r>
              <a:rPr lang="en-US" altLang="zh-CN" sz="1700" dirty="0"/>
              <a:t> and anomalies </a:t>
            </a:r>
          </a:p>
          <a:p>
            <a:pPr lvl="1" algn="just"/>
            <a:r>
              <a:rPr lang="en-US" altLang="zh-CN" sz="1700" dirty="0">
                <a:solidFill>
                  <a:srgbClr val="C00000"/>
                </a:solidFill>
              </a:rPr>
              <a:t>Verifying </a:t>
            </a:r>
            <a:r>
              <a:rPr lang="en-US" altLang="zh-CN" sz="1700" b="1" dirty="0">
                <a:solidFill>
                  <a:srgbClr val="C00000"/>
                </a:solidFill>
              </a:rPr>
              <a:t>assumptions</a:t>
            </a:r>
            <a:r>
              <a:rPr lang="en-US" altLang="zh-CN" sz="1700" dirty="0"/>
              <a:t> and achieving confident conclusions</a:t>
            </a:r>
          </a:p>
          <a:p>
            <a:pPr lvl="1" algn="just"/>
            <a:r>
              <a:rPr lang="en-US" altLang="zh-CN" sz="1700" dirty="0">
                <a:solidFill>
                  <a:srgbClr val="C00000"/>
                </a:solidFill>
              </a:rPr>
              <a:t>Uncovering simple efficient models</a:t>
            </a:r>
            <a:r>
              <a:rPr lang="en-US" altLang="zh-CN" sz="1700" dirty="0"/>
              <a:t> with great explanatory power</a:t>
            </a:r>
          </a:p>
          <a:p>
            <a:pPr lvl="2" algn="just"/>
            <a:r>
              <a:rPr lang="en-US" altLang="zh-CN" dirty="0"/>
              <a:t>i.e. models which can explain the data with minimum parameters</a:t>
            </a:r>
            <a:endParaRPr kumimoji="1" lang="en-US" altLang="zh-CN" sz="1700" dirty="0"/>
          </a:p>
        </p:txBody>
      </p:sp>
    </p:spTree>
    <p:extLst>
      <p:ext uri="{BB962C8B-B14F-4D97-AF65-F5344CB8AC3E}">
        <p14:creationId xmlns:p14="http://schemas.microsoft.com/office/powerpoint/2010/main" val="4206327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489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92500" lnSpcReduction="10000"/>
          </a:bodyPr>
          <a:lstStyle/>
          <a:p>
            <a:pPr algn="just">
              <a:lnSpc>
                <a:spcPct val="120000"/>
              </a:lnSpc>
              <a:spcBef>
                <a:spcPts val="0"/>
              </a:spcBef>
            </a:pPr>
            <a:r>
              <a:rPr kumimoji="1" lang="zh-CN" altLang="en-US" dirty="0"/>
              <a:t>探索式数据分析：做些什么工作</a:t>
            </a:r>
            <a:endParaRPr kumimoji="1" lang="en-US" altLang="zh-CN" dirty="0"/>
          </a:p>
          <a:p>
            <a:pPr lvl="1" algn="just">
              <a:lnSpc>
                <a:spcPct val="120000"/>
              </a:lnSpc>
              <a:spcBef>
                <a:spcPts val="0"/>
              </a:spcBef>
            </a:pPr>
            <a:r>
              <a:rPr lang="zh-CN" altLang="en-US" sz="1500" dirty="0"/>
              <a:t>装载数据</a:t>
            </a:r>
            <a:endParaRPr lang="en-US" altLang="zh-CN" sz="1500" dirty="0"/>
          </a:p>
          <a:p>
            <a:pPr lvl="1" algn="just">
              <a:lnSpc>
                <a:spcPct val="120000"/>
              </a:lnSpc>
              <a:spcBef>
                <a:spcPts val="0"/>
              </a:spcBef>
            </a:pPr>
            <a:r>
              <a:rPr lang="zh-CN" altLang="en-US" sz="1500" dirty="0"/>
              <a:t>描述性分析</a:t>
            </a:r>
            <a:r>
              <a:rPr lang="en-US" altLang="zh-CN" sz="1500" dirty="0"/>
              <a:t>Description analysis</a:t>
            </a:r>
          </a:p>
          <a:p>
            <a:pPr lvl="2" algn="just">
              <a:lnSpc>
                <a:spcPct val="120000"/>
              </a:lnSpc>
              <a:spcBef>
                <a:spcPts val="0"/>
              </a:spcBef>
            </a:pPr>
            <a:r>
              <a:rPr lang="en-US" altLang="zh-CN" sz="1500" dirty="0"/>
              <a:t>Univariate analysis: considering one variable at a time, learning each variable's distribution and summary statistics</a:t>
            </a:r>
          </a:p>
          <a:p>
            <a:pPr lvl="1" algn="just">
              <a:lnSpc>
                <a:spcPct val="120000"/>
              </a:lnSpc>
              <a:spcBef>
                <a:spcPts val="0"/>
              </a:spcBef>
            </a:pPr>
            <a:r>
              <a:rPr lang="zh-CN" altLang="en-US" sz="1500" dirty="0"/>
              <a:t>清洗数据</a:t>
            </a:r>
            <a:r>
              <a:rPr lang="en-US" altLang="zh-CN" sz="1500" dirty="0"/>
              <a:t>Cleaning data</a:t>
            </a:r>
            <a:r>
              <a:rPr lang="zh-CN" altLang="en-US" sz="1500" dirty="0">
                <a:solidFill>
                  <a:srgbClr val="C00000"/>
                </a:solidFill>
              </a:rPr>
              <a:t>（必要的时候）</a:t>
            </a:r>
            <a:endParaRPr lang="en-US" altLang="zh-CN" sz="1500" dirty="0">
              <a:solidFill>
                <a:srgbClr val="C00000"/>
              </a:solidFill>
            </a:endParaRPr>
          </a:p>
          <a:p>
            <a:pPr lvl="1" algn="just">
              <a:lnSpc>
                <a:spcPct val="120000"/>
              </a:lnSpc>
              <a:spcBef>
                <a:spcPts val="0"/>
              </a:spcBef>
            </a:pPr>
            <a:r>
              <a:rPr lang="zh-CN" altLang="en-US" sz="1500" dirty="0"/>
              <a:t>双变量分析</a:t>
            </a:r>
            <a:r>
              <a:rPr lang="en-US" altLang="zh-CN" sz="1500" dirty="0"/>
              <a:t>Pair exploration</a:t>
            </a:r>
          </a:p>
          <a:p>
            <a:pPr lvl="2" algn="just">
              <a:lnSpc>
                <a:spcPct val="120000"/>
              </a:lnSpc>
              <a:spcBef>
                <a:spcPts val="0"/>
              </a:spcBef>
            </a:pPr>
            <a:r>
              <a:rPr lang="en-US" altLang="zh-CN" sz="1500" dirty="0"/>
              <a:t>identify relationships between pairs of variables using two-dimensional graphs</a:t>
            </a:r>
          </a:p>
          <a:p>
            <a:pPr lvl="1" algn="just">
              <a:lnSpc>
                <a:spcPct val="120000"/>
              </a:lnSpc>
              <a:spcBef>
                <a:spcPts val="0"/>
              </a:spcBef>
            </a:pPr>
            <a:r>
              <a:rPr lang="zh-CN" altLang="en-US" sz="1500" dirty="0"/>
              <a:t>多变量分析</a:t>
            </a:r>
            <a:r>
              <a:rPr lang="en-US" altLang="zh-CN" sz="1500" dirty="0"/>
              <a:t>Multivariate analysis</a:t>
            </a:r>
          </a:p>
          <a:p>
            <a:pPr lvl="2" algn="just">
              <a:lnSpc>
                <a:spcPct val="120000"/>
              </a:lnSpc>
              <a:spcBef>
                <a:spcPts val="0"/>
              </a:spcBef>
            </a:pPr>
            <a:r>
              <a:rPr lang="en-US" altLang="zh-CN" sz="1500" dirty="0"/>
              <a:t>the relationships between larger groups of variables can be analyzed to investigate and identify more complex relationships</a:t>
            </a:r>
          </a:p>
          <a:p>
            <a:pPr lvl="1" algn="just">
              <a:lnSpc>
                <a:spcPct val="120000"/>
              </a:lnSpc>
              <a:spcBef>
                <a:spcPts val="0"/>
              </a:spcBef>
            </a:pPr>
            <a:r>
              <a:rPr lang="zh-CN" altLang="en-US" sz="1500" dirty="0"/>
              <a:t>假设检验</a:t>
            </a:r>
            <a:r>
              <a:rPr lang="en-US" altLang="zh-CN" sz="1500" dirty="0"/>
              <a:t>Hypothesis testing and estimation</a:t>
            </a:r>
          </a:p>
          <a:p>
            <a:pPr lvl="2" algn="just">
              <a:lnSpc>
                <a:spcPct val="120000"/>
              </a:lnSpc>
              <a:spcBef>
                <a:spcPts val="0"/>
              </a:spcBef>
            </a:pPr>
            <a:r>
              <a:rPr lang="en-US" altLang="zh-CN" sz="1500" dirty="0"/>
              <a:t>The assumptions made regarding the data set can be tested and estimations are made regarding the variability of variables.</a:t>
            </a:r>
          </a:p>
          <a:p>
            <a:pPr lvl="1" algn="just">
              <a:lnSpc>
                <a:spcPct val="120000"/>
              </a:lnSpc>
              <a:spcBef>
                <a:spcPts val="0"/>
              </a:spcBef>
            </a:pPr>
            <a:r>
              <a:rPr lang="zh-CN" altLang="en-US" sz="1500" dirty="0"/>
              <a:t>数据编码和转换</a:t>
            </a:r>
            <a:r>
              <a:rPr lang="en-US" altLang="zh-CN" sz="1500" dirty="0"/>
              <a:t>Transform data to the required  format</a:t>
            </a:r>
            <a:r>
              <a:rPr lang="zh-CN" altLang="en-US" sz="1500" dirty="0">
                <a:solidFill>
                  <a:srgbClr val="C00000"/>
                </a:solidFill>
              </a:rPr>
              <a:t> （必要的时候）</a:t>
            </a:r>
            <a:endParaRPr lang="en-US" altLang="zh-CN" sz="1500" dirty="0"/>
          </a:p>
          <a:p>
            <a:pPr lvl="1" algn="just">
              <a:lnSpc>
                <a:spcPct val="120000"/>
              </a:lnSpc>
              <a:spcBef>
                <a:spcPts val="0"/>
              </a:spcBef>
            </a:pPr>
            <a:r>
              <a:rPr kumimoji="1" lang="zh-CN" altLang="en-US" sz="1500" dirty="0"/>
              <a:t>降维</a:t>
            </a:r>
            <a:r>
              <a:rPr kumimoji="1" lang="en-US" altLang="zh-CN" sz="1500" dirty="0"/>
              <a:t>Dimensional reduction</a:t>
            </a:r>
          </a:p>
        </p:txBody>
      </p:sp>
      <p:sp>
        <p:nvSpPr>
          <p:cNvPr id="4" name="矩形 3"/>
          <p:cNvSpPr/>
          <p:nvPr/>
        </p:nvSpPr>
        <p:spPr>
          <a:xfrm>
            <a:off x="6245514" y="357484"/>
            <a:ext cx="2227200" cy="307777"/>
          </a:xfrm>
          <a:prstGeom prst="rect">
            <a:avLst/>
          </a:prstGeom>
          <a:solidFill>
            <a:schemeClr val="accent3">
              <a:lumMod val="20000"/>
              <a:lumOff val="80000"/>
            </a:schemeClr>
          </a:solidFill>
          <a:ln>
            <a:solidFill>
              <a:srgbClr val="C00000"/>
            </a:solidFill>
          </a:ln>
        </p:spPr>
        <p:txBody>
          <a:bodyPr wrap="square">
            <a:spAutoFit/>
          </a:bodyPr>
          <a:lstStyle/>
          <a:p>
            <a:r>
              <a:rPr lang="zh-CN" altLang="en-US" sz="1400" dirty="0"/>
              <a:t>可视化</a:t>
            </a:r>
            <a:r>
              <a:rPr lang="en-US" altLang="zh-CN" sz="1400" dirty="0"/>
              <a:t>Visualization</a:t>
            </a:r>
            <a:r>
              <a:rPr lang="zh-CN" altLang="en-US" sz="1400" dirty="0"/>
              <a:t>技术</a:t>
            </a:r>
          </a:p>
        </p:txBody>
      </p:sp>
      <p:sp>
        <p:nvSpPr>
          <p:cNvPr id="5" name="矩形 4">
            <a:extLst>
              <a:ext uri="{FF2B5EF4-FFF2-40B4-BE49-F238E27FC236}">
                <a16:creationId xmlns:a16="http://schemas.microsoft.com/office/drawing/2014/main" id="{783379F9-8FB5-4DF9-BF0F-D0378EE2003D}"/>
              </a:ext>
            </a:extLst>
          </p:cNvPr>
          <p:cNvSpPr/>
          <p:nvPr/>
        </p:nvSpPr>
        <p:spPr>
          <a:xfrm>
            <a:off x="6331526" y="1280815"/>
            <a:ext cx="2141187" cy="307777"/>
          </a:xfrm>
          <a:prstGeom prst="rect">
            <a:avLst/>
          </a:prstGeom>
          <a:solidFill>
            <a:schemeClr val="accent3">
              <a:lumMod val="20000"/>
              <a:lumOff val="80000"/>
            </a:schemeClr>
          </a:solidFill>
          <a:ln>
            <a:solidFill>
              <a:srgbClr val="C00000"/>
            </a:solidFill>
          </a:ln>
        </p:spPr>
        <p:txBody>
          <a:bodyPr wrap="square">
            <a:spAutoFit/>
          </a:bodyPr>
          <a:lstStyle/>
          <a:p>
            <a:r>
              <a:rPr lang="zh-CN" altLang="en-US" sz="1400" dirty="0"/>
              <a:t>也用于探索式数据分析</a:t>
            </a:r>
          </a:p>
        </p:txBody>
      </p:sp>
      <p:sp>
        <p:nvSpPr>
          <p:cNvPr id="6" name="矩形 5">
            <a:extLst>
              <a:ext uri="{FF2B5EF4-FFF2-40B4-BE49-F238E27FC236}">
                <a16:creationId xmlns:a16="http://schemas.microsoft.com/office/drawing/2014/main" id="{92064C60-6959-482D-B6B9-B9FEC175EBBC}"/>
              </a:ext>
            </a:extLst>
          </p:cNvPr>
          <p:cNvSpPr/>
          <p:nvPr/>
        </p:nvSpPr>
        <p:spPr>
          <a:xfrm>
            <a:off x="5347855" y="858738"/>
            <a:ext cx="2047173" cy="307777"/>
          </a:xfrm>
          <a:prstGeom prst="rect">
            <a:avLst/>
          </a:prstGeom>
          <a:solidFill>
            <a:schemeClr val="accent3">
              <a:lumMod val="20000"/>
              <a:lumOff val="80000"/>
            </a:schemeClr>
          </a:solidFill>
          <a:ln>
            <a:solidFill>
              <a:srgbClr val="C00000"/>
            </a:solidFill>
          </a:ln>
        </p:spPr>
        <p:txBody>
          <a:bodyPr wrap="square">
            <a:spAutoFit/>
          </a:bodyPr>
          <a:lstStyle/>
          <a:p>
            <a:r>
              <a:rPr lang="zh-CN" altLang="en-US" sz="1400" dirty="0"/>
              <a:t>主要用于分析结果展现</a:t>
            </a:r>
          </a:p>
        </p:txBody>
      </p:sp>
      <p:sp>
        <p:nvSpPr>
          <p:cNvPr id="7" name="任意多边形: 形状 6">
            <a:extLst>
              <a:ext uri="{FF2B5EF4-FFF2-40B4-BE49-F238E27FC236}">
                <a16:creationId xmlns:a16="http://schemas.microsoft.com/office/drawing/2014/main" id="{05443B7F-B021-44E9-903A-82CC18F02E4E}"/>
              </a:ext>
            </a:extLst>
          </p:cNvPr>
          <p:cNvSpPr/>
          <p:nvPr/>
        </p:nvSpPr>
        <p:spPr>
          <a:xfrm>
            <a:off x="7438571" y="703943"/>
            <a:ext cx="421822" cy="304800"/>
          </a:xfrm>
          <a:custGeom>
            <a:avLst/>
            <a:gdLst>
              <a:gd name="connsiteX0" fmla="*/ 410029 w 421822"/>
              <a:gd name="connsiteY0" fmla="*/ 0 h 304800"/>
              <a:gd name="connsiteX1" fmla="*/ 370115 w 421822"/>
              <a:gd name="connsiteY1" fmla="*/ 192314 h 304800"/>
              <a:gd name="connsiteX2" fmla="*/ 0 w 421822"/>
              <a:gd name="connsiteY2" fmla="*/ 304800 h 304800"/>
            </a:gdLst>
            <a:ahLst/>
            <a:cxnLst>
              <a:cxn ang="0">
                <a:pos x="connsiteX0" y="connsiteY0"/>
              </a:cxn>
              <a:cxn ang="0">
                <a:pos x="connsiteX1" y="connsiteY1"/>
              </a:cxn>
              <a:cxn ang="0">
                <a:pos x="connsiteX2" y="connsiteY2"/>
              </a:cxn>
            </a:cxnLst>
            <a:rect l="l" t="t" r="r" b="b"/>
            <a:pathLst>
              <a:path w="421822" h="304800">
                <a:moveTo>
                  <a:pt x="410029" y="0"/>
                </a:moveTo>
                <a:cubicBezTo>
                  <a:pt x="424241" y="70757"/>
                  <a:pt x="438453" y="141514"/>
                  <a:pt x="370115" y="192314"/>
                </a:cubicBezTo>
                <a:cubicBezTo>
                  <a:pt x="301777" y="243114"/>
                  <a:pt x="150888" y="273957"/>
                  <a:pt x="0" y="304800"/>
                </a:cubicBezTo>
              </a:path>
            </a:pathLst>
          </a:custGeom>
          <a:noFill/>
          <a:ln>
            <a:solidFill>
              <a:srgbClr val="C0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2DF3F37B-CAAC-4578-B330-5CD303C91B3B}"/>
              </a:ext>
            </a:extLst>
          </p:cNvPr>
          <p:cNvSpPr/>
          <p:nvPr/>
        </p:nvSpPr>
        <p:spPr>
          <a:xfrm>
            <a:off x="7953829" y="700314"/>
            <a:ext cx="189852" cy="547915"/>
          </a:xfrm>
          <a:custGeom>
            <a:avLst/>
            <a:gdLst>
              <a:gd name="connsiteX0" fmla="*/ 0 w 189852"/>
              <a:gd name="connsiteY0" fmla="*/ 0 h 547915"/>
              <a:gd name="connsiteX1" fmla="*/ 188685 w 189852"/>
              <a:gd name="connsiteY1" fmla="*/ 224972 h 547915"/>
              <a:gd name="connsiteX2" fmla="*/ 65314 w 189852"/>
              <a:gd name="connsiteY2" fmla="*/ 547915 h 547915"/>
            </a:gdLst>
            <a:ahLst/>
            <a:cxnLst>
              <a:cxn ang="0">
                <a:pos x="connsiteX0" y="connsiteY0"/>
              </a:cxn>
              <a:cxn ang="0">
                <a:pos x="connsiteX1" y="connsiteY1"/>
              </a:cxn>
              <a:cxn ang="0">
                <a:pos x="connsiteX2" y="connsiteY2"/>
              </a:cxn>
            </a:cxnLst>
            <a:rect l="l" t="t" r="r" b="b"/>
            <a:pathLst>
              <a:path w="189852" h="547915">
                <a:moveTo>
                  <a:pt x="0" y="0"/>
                </a:moveTo>
                <a:cubicBezTo>
                  <a:pt x="88899" y="66826"/>
                  <a:pt x="177799" y="133653"/>
                  <a:pt x="188685" y="224972"/>
                </a:cubicBezTo>
                <a:cubicBezTo>
                  <a:pt x="199571" y="316291"/>
                  <a:pt x="132442" y="432103"/>
                  <a:pt x="65314" y="547915"/>
                </a:cubicBezTo>
              </a:path>
            </a:pathLst>
          </a:custGeom>
          <a:noFill/>
          <a:ln>
            <a:solidFill>
              <a:srgbClr val="C0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8883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268760" y="704850"/>
            <a:ext cx="4395359" cy="2246064"/>
          </a:xfrm>
          <a:prstGeom prst="rect">
            <a:avLst/>
          </a:prstGeom>
        </p:spPr>
      </p:pic>
      <p:sp>
        <p:nvSpPr>
          <p:cNvPr id="4" name="矩形 3"/>
          <p:cNvSpPr/>
          <p:nvPr/>
        </p:nvSpPr>
        <p:spPr>
          <a:xfrm>
            <a:off x="6933585" y="2787650"/>
            <a:ext cx="2049494" cy="2031325"/>
          </a:xfrm>
          <a:prstGeom prst="rect">
            <a:avLst/>
          </a:prstGeom>
          <a:solidFill>
            <a:schemeClr val="accent2">
              <a:lumMod val="20000"/>
              <a:lumOff val="80000"/>
            </a:schemeClr>
          </a:solidFill>
          <a:ln>
            <a:solidFill>
              <a:schemeClr val="accent1"/>
            </a:solidFill>
          </a:ln>
        </p:spPr>
        <p:txBody>
          <a:bodyPr wrap="square">
            <a:spAutoFit/>
          </a:bodyPr>
          <a:lstStyle/>
          <a:p>
            <a:r>
              <a:rPr lang="en-US" altLang="zh-CN" dirty="0"/>
              <a:t>.</a:t>
            </a:r>
            <a:r>
              <a:rPr lang="zh-CN" altLang="en-US" dirty="0"/>
              <a:t>ID、姓名、电话等，和记录行数相当</a:t>
            </a:r>
            <a:endParaRPr lang="en-US" altLang="zh-CN" dirty="0"/>
          </a:p>
          <a:p>
            <a:r>
              <a:rPr lang="en-US" altLang="zh-CN" dirty="0"/>
              <a:t>.</a:t>
            </a:r>
            <a:r>
              <a:rPr lang="zh-CN" altLang="en-US" dirty="0"/>
              <a:t>国家</a:t>
            </a:r>
            <a:endParaRPr lang="en-US" altLang="zh-CN" dirty="0"/>
          </a:p>
          <a:p>
            <a:r>
              <a:rPr lang="en-US" altLang="zh-CN" dirty="0"/>
              <a:t>.</a:t>
            </a:r>
            <a:r>
              <a:rPr lang="zh-CN" altLang="en-US" dirty="0"/>
              <a:t>地区</a:t>
            </a:r>
            <a:endParaRPr lang="en-US" altLang="zh-CN" dirty="0"/>
          </a:p>
          <a:p>
            <a:r>
              <a:rPr lang="en-US" altLang="zh-CN" dirty="0"/>
              <a:t>.</a:t>
            </a:r>
            <a:r>
              <a:rPr lang="zh-CN" altLang="en-US" dirty="0"/>
              <a:t>邮编</a:t>
            </a:r>
            <a:endParaRPr lang="en-US" altLang="zh-CN" dirty="0"/>
          </a:p>
          <a:p>
            <a:r>
              <a:rPr lang="en-US" altLang="zh-CN" dirty="0"/>
              <a:t>.</a:t>
            </a:r>
            <a:r>
              <a:rPr lang="zh-CN" altLang="en-US" dirty="0"/>
              <a:t>性别</a:t>
            </a:r>
            <a:endParaRPr lang="en-US" altLang="zh-CN" dirty="0"/>
          </a:p>
          <a:p>
            <a:r>
              <a:rPr lang="en-US" altLang="zh-CN" dirty="0"/>
              <a:t>.</a:t>
            </a:r>
            <a:r>
              <a:rPr lang="zh-CN" altLang="en-US" dirty="0"/>
              <a:t>型号</a:t>
            </a:r>
            <a:endParaRPr lang="en-US" altLang="zh-CN" dirty="0"/>
          </a:p>
        </p:txBody>
      </p:sp>
      <p:sp>
        <p:nvSpPr>
          <p:cNvPr id="13" name="矩形 12"/>
          <p:cNvSpPr/>
          <p:nvPr/>
        </p:nvSpPr>
        <p:spPr>
          <a:xfrm>
            <a:off x="4822929" y="3159098"/>
            <a:ext cx="2049494" cy="1477328"/>
          </a:xfrm>
          <a:prstGeom prst="rect">
            <a:avLst/>
          </a:prstGeom>
          <a:solidFill>
            <a:schemeClr val="accent2">
              <a:lumMod val="20000"/>
              <a:lumOff val="80000"/>
            </a:schemeClr>
          </a:solidFill>
          <a:ln>
            <a:solidFill>
              <a:schemeClr val="accent1"/>
            </a:solidFill>
          </a:ln>
        </p:spPr>
        <p:txBody>
          <a:bodyPr wrap="square">
            <a:spAutoFit/>
          </a:bodyPr>
          <a:lstStyle/>
          <a:p>
            <a:r>
              <a:rPr lang="en-US" altLang="zh-CN" dirty="0"/>
              <a:t>.</a:t>
            </a:r>
            <a:r>
              <a:rPr lang="zh-CN" altLang="en-US" dirty="0"/>
              <a:t>高中、大专、大学、研究生、博士</a:t>
            </a:r>
            <a:endParaRPr lang="en-US" altLang="zh-CN" dirty="0"/>
          </a:p>
          <a:p>
            <a:r>
              <a:rPr lang="en-US" altLang="zh-CN" dirty="0"/>
              <a:t>.</a:t>
            </a:r>
            <a:r>
              <a:rPr lang="zh-CN" altLang="en-US" dirty="0"/>
              <a:t>优、良、中、及格、不及格</a:t>
            </a:r>
            <a:endParaRPr lang="en-US" altLang="zh-CN" dirty="0"/>
          </a:p>
          <a:p>
            <a:r>
              <a:rPr lang="en-US" altLang="zh-CN" dirty="0"/>
              <a:t>.</a:t>
            </a:r>
            <a:r>
              <a:rPr lang="zh-CN" altLang="en-US" dirty="0"/>
              <a:t>分数的</a:t>
            </a:r>
            <a:r>
              <a:rPr lang="en-US" altLang="zh-CN" dirty="0"/>
              <a:t>A</a:t>
            </a:r>
            <a:r>
              <a:rPr lang="zh-CN" altLang="en-US" dirty="0"/>
              <a:t>、</a:t>
            </a:r>
            <a:r>
              <a:rPr lang="en-US" altLang="zh-CN" dirty="0"/>
              <a:t>B</a:t>
            </a:r>
            <a:r>
              <a:rPr lang="zh-CN" altLang="en-US" dirty="0"/>
              <a:t>、</a:t>
            </a:r>
            <a:r>
              <a:rPr lang="en-US" altLang="zh-CN" dirty="0"/>
              <a:t>C</a:t>
            </a:r>
          </a:p>
        </p:txBody>
      </p:sp>
      <p:sp>
        <p:nvSpPr>
          <p:cNvPr id="14" name="矩形 13"/>
          <p:cNvSpPr/>
          <p:nvPr/>
        </p:nvSpPr>
        <p:spPr>
          <a:xfrm>
            <a:off x="2647805" y="3159098"/>
            <a:ext cx="2049494" cy="1477328"/>
          </a:xfrm>
          <a:prstGeom prst="rect">
            <a:avLst/>
          </a:prstGeom>
          <a:solidFill>
            <a:schemeClr val="accent2">
              <a:lumMod val="20000"/>
              <a:lumOff val="80000"/>
            </a:schemeClr>
          </a:solidFill>
          <a:ln>
            <a:solidFill>
              <a:schemeClr val="accent1"/>
            </a:solidFill>
          </a:ln>
        </p:spPr>
        <p:txBody>
          <a:bodyPr wrap="square">
            <a:spAutoFit/>
          </a:bodyPr>
          <a:lstStyle/>
          <a:p>
            <a:r>
              <a:rPr lang="en-US" altLang="zh-CN" dirty="0"/>
              <a:t>.</a:t>
            </a:r>
            <a:r>
              <a:rPr lang="zh-CN" altLang="en-US" dirty="0"/>
              <a:t>销售额</a:t>
            </a:r>
            <a:endParaRPr lang="en-US" altLang="zh-CN" dirty="0"/>
          </a:p>
          <a:p>
            <a:r>
              <a:rPr lang="en-US" altLang="zh-CN" dirty="0"/>
              <a:t>.</a:t>
            </a:r>
            <a:r>
              <a:rPr lang="zh-CN" altLang="en-US" dirty="0"/>
              <a:t>薪水</a:t>
            </a:r>
            <a:endParaRPr lang="en-US" altLang="zh-CN" dirty="0"/>
          </a:p>
          <a:p>
            <a:r>
              <a:rPr lang="en-US" altLang="zh-CN" dirty="0"/>
              <a:t>.</a:t>
            </a:r>
            <a:r>
              <a:rPr lang="zh-CN" altLang="en-US" dirty="0"/>
              <a:t>身高</a:t>
            </a:r>
            <a:endParaRPr lang="en-US" altLang="zh-CN" dirty="0"/>
          </a:p>
          <a:p>
            <a:r>
              <a:rPr lang="en-US" altLang="zh-CN" dirty="0"/>
              <a:t>.</a:t>
            </a:r>
            <a:r>
              <a:rPr lang="zh-CN" altLang="en-US" dirty="0"/>
              <a:t>年龄</a:t>
            </a:r>
            <a:endParaRPr lang="en-US" altLang="zh-CN" dirty="0"/>
          </a:p>
          <a:p>
            <a:r>
              <a:rPr lang="en-US" altLang="zh-CN" dirty="0"/>
              <a:t>.</a:t>
            </a:r>
            <a:r>
              <a:rPr lang="zh-CN" altLang="en-US" dirty="0"/>
              <a:t>百分比</a:t>
            </a:r>
            <a:r>
              <a:rPr lang="en-US" altLang="zh-CN" dirty="0"/>
              <a:t>(ratio)</a:t>
            </a:r>
          </a:p>
        </p:txBody>
      </p:sp>
      <p:sp>
        <p:nvSpPr>
          <p:cNvPr id="15" name="矩形 14"/>
          <p:cNvSpPr/>
          <p:nvPr/>
        </p:nvSpPr>
        <p:spPr>
          <a:xfrm>
            <a:off x="259223" y="3159098"/>
            <a:ext cx="2282272" cy="1477328"/>
          </a:xfrm>
          <a:prstGeom prst="rect">
            <a:avLst/>
          </a:prstGeom>
          <a:solidFill>
            <a:schemeClr val="accent2">
              <a:lumMod val="20000"/>
              <a:lumOff val="80000"/>
            </a:schemeClr>
          </a:solidFill>
          <a:ln>
            <a:solidFill>
              <a:schemeClr val="accent1"/>
            </a:solidFill>
          </a:ln>
        </p:spPr>
        <p:txBody>
          <a:bodyPr wrap="square">
            <a:spAutoFit/>
          </a:bodyPr>
          <a:lstStyle/>
          <a:p>
            <a:r>
              <a:rPr lang="en-US" altLang="zh-CN" dirty="0"/>
              <a:t>.</a:t>
            </a:r>
            <a:r>
              <a:rPr lang="zh-CN" altLang="en-US" dirty="0"/>
              <a:t>班级人数</a:t>
            </a:r>
            <a:endParaRPr lang="en-US" altLang="zh-CN" dirty="0"/>
          </a:p>
          <a:p>
            <a:r>
              <a:rPr lang="en-US" altLang="zh-CN" dirty="0"/>
              <a:t>.</a:t>
            </a:r>
            <a:r>
              <a:rPr lang="zh-CN" altLang="en-US" dirty="0"/>
              <a:t>所属区间</a:t>
            </a:r>
            <a:r>
              <a:rPr lang="en-US" altLang="zh-CN" dirty="0"/>
              <a:t>(Intervals)</a:t>
            </a:r>
            <a:r>
              <a:rPr lang="zh-CN" altLang="en-US" dirty="0"/>
              <a:t>，区间可以编号，每个区间是一个数据值的范围</a:t>
            </a:r>
            <a:endParaRPr lang="en-US" altLang="zh-CN" dirty="0"/>
          </a:p>
        </p:txBody>
      </p:sp>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变量类型</a:t>
            </a:r>
            <a:endParaRPr kumimoji="1" lang="en-US" altLang="zh-CN" dirty="0"/>
          </a:p>
        </p:txBody>
      </p:sp>
      <p:cxnSp>
        <p:nvCxnSpPr>
          <p:cNvPr id="17" name="直接箭头连接符 16"/>
          <p:cNvCxnSpPr>
            <a:endCxn id="15" idx="0"/>
          </p:cNvCxnSpPr>
          <p:nvPr/>
        </p:nvCxnSpPr>
        <p:spPr>
          <a:xfrm flipH="1">
            <a:off x="1400359" y="2453200"/>
            <a:ext cx="984844" cy="705898"/>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063036" y="2536537"/>
            <a:ext cx="145609" cy="622561"/>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3" idx="0"/>
          </p:cNvCxnSpPr>
          <p:nvPr/>
        </p:nvCxnSpPr>
        <p:spPr>
          <a:xfrm>
            <a:off x="5431649" y="2491300"/>
            <a:ext cx="416027" cy="667798"/>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4" idx="0"/>
          </p:cNvCxnSpPr>
          <p:nvPr/>
        </p:nvCxnSpPr>
        <p:spPr>
          <a:xfrm>
            <a:off x="6515529" y="2505987"/>
            <a:ext cx="1442803" cy="281663"/>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051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探索式数据分析：</a:t>
            </a:r>
            <a:r>
              <a:rPr kumimoji="1" lang="zh-CN" altLang="en-US" dirty="0">
                <a:solidFill>
                  <a:srgbClr val="C00000"/>
                </a:solidFill>
              </a:rPr>
              <a:t>做些什么工作</a:t>
            </a:r>
            <a:endParaRPr kumimoji="1" lang="en-US" altLang="zh-CN" dirty="0">
              <a:solidFill>
                <a:srgbClr val="C00000"/>
              </a:solidFill>
            </a:endParaRPr>
          </a:p>
          <a:p>
            <a:r>
              <a:rPr lang="en-US" altLang="zh-CN" sz="1800" dirty="0">
                <a:solidFill>
                  <a:srgbClr val="C00000"/>
                </a:solidFill>
              </a:rPr>
              <a:t>Univariate Analysis</a:t>
            </a:r>
            <a:r>
              <a:rPr lang="zh-CN" altLang="en-US" sz="1800" dirty="0"/>
              <a:t>：</a:t>
            </a:r>
            <a:r>
              <a:rPr kumimoji="1" lang="zh-CN" altLang="en-US" sz="1800" dirty="0"/>
              <a:t>数据的描述性分析</a:t>
            </a:r>
            <a:endParaRPr kumimoji="1" lang="en-US" altLang="zh-CN" sz="1800" dirty="0"/>
          </a:p>
          <a:p>
            <a:pPr lvl="1"/>
            <a:r>
              <a:rPr kumimoji="1" lang="zh-CN" altLang="en-US" dirty="0"/>
              <a:t>类别型变量</a:t>
            </a:r>
            <a:endParaRPr kumimoji="1" lang="en-US" altLang="zh-CN" dirty="0"/>
          </a:p>
          <a:p>
            <a:pPr lvl="2"/>
            <a:r>
              <a:rPr kumimoji="1" lang="en-US" altLang="zh-CN" dirty="0"/>
              <a:t>count/distinct value count/ distinct values/top values and frequency</a:t>
            </a:r>
          </a:p>
          <a:p>
            <a:pPr lvl="2"/>
            <a:r>
              <a:rPr kumimoji="1" lang="en-US" altLang="zh-CN" dirty="0"/>
              <a:t>histogram</a:t>
            </a:r>
            <a:r>
              <a:rPr kumimoji="1" lang="zh-CN" altLang="en-US" dirty="0"/>
              <a:t>直方图</a:t>
            </a:r>
            <a:endParaRPr kumimoji="1" lang="en-US" altLang="zh-CN" dirty="0"/>
          </a:p>
          <a:p>
            <a:pPr lvl="1"/>
            <a:r>
              <a:rPr kumimoji="1" lang="zh-CN" altLang="en-US" dirty="0"/>
              <a:t>数值型变量</a:t>
            </a:r>
            <a:endParaRPr kumimoji="1" lang="en-US" altLang="zh-CN" dirty="0"/>
          </a:p>
          <a:p>
            <a:pPr lvl="2"/>
            <a:r>
              <a:rPr kumimoji="1" lang="en-US" altLang="zh-CN" dirty="0"/>
              <a:t>count/ max/min/mean/median/</a:t>
            </a:r>
            <a:r>
              <a:rPr kumimoji="1" lang="zh-CN" altLang="en-US" dirty="0"/>
              <a:t>各个</a:t>
            </a:r>
            <a:r>
              <a:rPr kumimoji="1" lang="en-US" altLang="zh-CN" dirty="0"/>
              <a:t>4</a:t>
            </a:r>
            <a:r>
              <a:rPr kumimoji="1" lang="zh-CN" altLang="en-US" dirty="0"/>
              <a:t>分位点</a:t>
            </a:r>
            <a:endParaRPr kumimoji="1" lang="en-US" altLang="zh-CN" dirty="0"/>
          </a:p>
          <a:p>
            <a:pPr lvl="2"/>
            <a:r>
              <a:rPr kumimoji="1" lang="en-US" altLang="zh-CN" dirty="0"/>
              <a:t>Line chart</a:t>
            </a:r>
            <a:r>
              <a:rPr kumimoji="1" lang="zh-CN" altLang="en-US" dirty="0"/>
              <a:t>线条图</a:t>
            </a:r>
            <a:endParaRPr kumimoji="1" lang="en-US" altLang="zh-CN" dirty="0"/>
          </a:p>
          <a:p>
            <a:pPr lvl="2"/>
            <a:r>
              <a:rPr kumimoji="1" lang="en-US" altLang="zh-CN" dirty="0"/>
              <a:t>density</a:t>
            </a:r>
            <a:r>
              <a:rPr kumimoji="1" lang="zh-CN" altLang="en-US" dirty="0"/>
              <a:t>分布图</a:t>
            </a:r>
            <a:r>
              <a:rPr kumimoji="1" lang="en-US" altLang="zh-CN" dirty="0"/>
              <a:t>(</a:t>
            </a:r>
            <a:r>
              <a:rPr lang="en-US" altLang="zh-CN" dirty="0"/>
              <a:t>Central Tendency / Dispersion )</a:t>
            </a:r>
            <a:endParaRPr kumimoji="1" lang="en-US" altLang="zh-CN" dirty="0"/>
          </a:p>
          <a:p>
            <a:pPr lvl="2"/>
            <a:r>
              <a:rPr kumimoji="1" lang="en-US" altLang="zh-CN" dirty="0"/>
              <a:t>box plot</a:t>
            </a:r>
            <a:r>
              <a:rPr kumimoji="1" lang="zh-CN" altLang="en-US" dirty="0"/>
              <a:t>箱线图</a:t>
            </a:r>
            <a:endParaRPr kumimoji="1" lang="en-US" altLang="zh-CN" dirty="0"/>
          </a:p>
          <a:p>
            <a:pPr lvl="2"/>
            <a:endParaRPr kumimoji="1" lang="en-US" altLang="zh-CN" dirty="0"/>
          </a:p>
        </p:txBody>
      </p:sp>
      <p:pic>
        <p:nvPicPr>
          <p:cNvPr id="4" name="图片 3"/>
          <p:cNvPicPr>
            <a:picLocks noChangeAspect="1"/>
          </p:cNvPicPr>
          <p:nvPr/>
        </p:nvPicPr>
        <p:blipFill rotWithShape="1">
          <a:blip r:embed="rId2"/>
          <a:srcRect t="37146"/>
          <a:stretch/>
        </p:blipFill>
        <p:spPr>
          <a:xfrm>
            <a:off x="6582186" y="613410"/>
            <a:ext cx="1757904" cy="1196086"/>
          </a:xfrm>
          <a:prstGeom prst="rect">
            <a:avLst/>
          </a:prstGeom>
        </p:spPr>
      </p:pic>
      <p:pic>
        <p:nvPicPr>
          <p:cNvPr id="5" name="图片 4"/>
          <p:cNvPicPr>
            <a:picLocks noChangeAspect="1"/>
          </p:cNvPicPr>
          <p:nvPr/>
        </p:nvPicPr>
        <p:blipFill>
          <a:blip r:embed="rId3"/>
          <a:stretch>
            <a:fillRect/>
          </a:stretch>
        </p:blipFill>
        <p:spPr>
          <a:xfrm>
            <a:off x="5650229" y="2177137"/>
            <a:ext cx="3203233" cy="538274"/>
          </a:xfrm>
          <a:prstGeom prst="rect">
            <a:avLst/>
          </a:prstGeom>
        </p:spPr>
      </p:pic>
      <p:pic>
        <p:nvPicPr>
          <p:cNvPr id="6" name="图片 5"/>
          <p:cNvPicPr>
            <a:picLocks noChangeAspect="1"/>
          </p:cNvPicPr>
          <p:nvPr/>
        </p:nvPicPr>
        <p:blipFill>
          <a:blip r:embed="rId4"/>
          <a:stretch>
            <a:fillRect/>
          </a:stretch>
        </p:blipFill>
        <p:spPr>
          <a:xfrm>
            <a:off x="6788068" y="3018717"/>
            <a:ext cx="1898732" cy="1255094"/>
          </a:xfrm>
          <a:prstGeom prst="rect">
            <a:avLst/>
          </a:prstGeom>
        </p:spPr>
      </p:pic>
      <p:cxnSp>
        <p:nvCxnSpPr>
          <p:cNvPr id="7" name="Curved Connector 6"/>
          <p:cNvCxnSpPr>
            <a:endCxn id="5" idx="1"/>
          </p:cNvCxnSpPr>
          <p:nvPr/>
        </p:nvCxnSpPr>
        <p:spPr>
          <a:xfrm flipV="1">
            <a:off x="3070860" y="2446274"/>
            <a:ext cx="2579369" cy="1063765"/>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9" name="Curved Connector 6"/>
          <p:cNvCxnSpPr/>
          <p:nvPr/>
        </p:nvCxnSpPr>
        <p:spPr>
          <a:xfrm>
            <a:off x="3185160" y="3802568"/>
            <a:ext cx="3535680" cy="114300"/>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1" name="Curved Connector 6"/>
          <p:cNvCxnSpPr/>
          <p:nvPr/>
        </p:nvCxnSpPr>
        <p:spPr>
          <a:xfrm flipV="1">
            <a:off x="3352800" y="990600"/>
            <a:ext cx="3139440" cy="1294130"/>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44704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线条图</a:t>
            </a:r>
            <a:endParaRPr lang="en-US" altLang="zh-CN" dirty="0"/>
          </a:p>
          <a:p>
            <a:pPr lvl="1"/>
            <a:r>
              <a:rPr lang="zh-CN" altLang="en-US" dirty="0"/>
              <a:t>一个变量：数值型 </a:t>
            </a:r>
            <a:endParaRPr lang="en-US" altLang="zh-CN" dirty="0"/>
          </a:p>
          <a:p>
            <a:pPr lvl="1"/>
            <a:r>
              <a:rPr lang="zh-CN" altLang="en-US" dirty="0"/>
              <a:t> 看趋势</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310" y="1961956"/>
            <a:ext cx="6733540" cy="2765722"/>
          </a:xfrm>
          <a:prstGeom prst="rect">
            <a:avLst/>
          </a:prstGeom>
        </p:spPr>
      </p:pic>
      <p:sp>
        <p:nvSpPr>
          <p:cNvPr id="6" name="标题 5"/>
          <p:cNvSpPr>
            <a:spLocks noGrp="1"/>
          </p:cNvSpPr>
          <p:nvPr>
            <p:ph type="title"/>
          </p:nvPr>
        </p:nvSpPr>
        <p:spPr/>
        <p:txBody>
          <a:bodyPr/>
          <a:lstStyle/>
          <a:p>
            <a:r>
              <a:rPr lang="zh-CN" altLang="en-US" dirty="0"/>
              <a:t>探索式数据分析</a:t>
            </a:r>
          </a:p>
        </p:txBody>
      </p:sp>
    </p:spTree>
    <p:extLst>
      <p:ext uri="{BB962C8B-B14F-4D97-AF65-F5344CB8AC3E}">
        <p14:creationId xmlns:p14="http://schemas.microsoft.com/office/powerpoint/2010/main" val="2968684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直方图（</a:t>
            </a:r>
            <a:r>
              <a:rPr lang="en-US" altLang="zh-CN" dirty="0"/>
              <a:t>Histogram</a:t>
            </a:r>
            <a:r>
              <a:rPr lang="zh-CN" altLang="en-US" dirty="0"/>
              <a:t>）</a:t>
            </a:r>
            <a:endParaRPr lang="en-US" altLang="zh-CN" dirty="0"/>
          </a:p>
          <a:p>
            <a:pPr lvl="1"/>
            <a:r>
              <a:rPr lang="zh-CN" altLang="en-US" dirty="0"/>
              <a:t>直方图表示了数据在各组的</a:t>
            </a:r>
            <a:r>
              <a:rPr lang="zh-CN" altLang="en-US" dirty="0">
                <a:solidFill>
                  <a:srgbClr val="C00000"/>
                </a:solidFill>
              </a:rPr>
              <a:t>频数</a:t>
            </a:r>
            <a:r>
              <a:rPr lang="zh-CN" altLang="en-US" dirty="0"/>
              <a:t>分布情况</a:t>
            </a:r>
            <a:endParaRPr lang="en-US" altLang="zh-CN" dirty="0"/>
          </a:p>
          <a:p>
            <a:endParaRPr kumimoji="1" lang="en-US" altLang="zh-CN"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089" y="1581406"/>
            <a:ext cx="3280955" cy="3348372"/>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87" y="1959448"/>
            <a:ext cx="988865" cy="2639839"/>
          </a:xfrm>
          <a:prstGeom prst="rect">
            <a:avLst/>
          </a:prstGeom>
        </p:spPr>
      </p:pic>
      <p:sp>
        <p:nvSpPr>
          <p:cNvPr id="8" name="Rectangle 5"/>
          <p:cNvSpPr/>
          <p:nvPr/>
        </p:nvSpPr>
        <p:spPr>
          <a:xfrm>
            <a:off x="4803351" y="4603567"/>
            <a:ext cx="805157" cy="300082"/>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none">
            <a:spAutoFit/>
          </a:bodyPr>
          <a:lstStyle/>
          <a:p>
            <a:r>
              <a:rPr lang="en-US" altLang="zh-CN" sz="1350" b="1" dirty="0">
                <a:solidFill>
                  <a:srgbClr val="FF0000"/>
                </a:solidFill>
              </a:rPr>
              <a:t>Revenue</a:t>
            </a:r>
            <a:endParaRPr lang="en-US" sz="1350" b="1" dirty="0">
              <a:solidFill>
                <a:srgbClr val="FF0000"/>
              </a:solidFill>
            </a:endParaRPr>
          </a:p>
        </p:txBody>
      </p:sp>
      <p:sp>
        <p:nvSpPr>
          <p:cNvPr id="9" name="Rectangle 6"/>
          <p:cNvSpPr/>
          <p:nvPr/>
        </p:nvSpPr>
        <p:spPr>
          <a:xfrm>
            <a:off x="2049045" y="1581406"/>
            <a:ext cx="612732" cy="300082"/>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none">
            <a:spAutoFit/>
          </a:bodyPr>
          <a:lstStyle/>
          <a:p>
            <a:r>
              <a:rPr lang="en-US" altLang="zh-CN" sz="1350" b="1" dirty="0">
                <a:solidFill>
                  <a:srgbClr val="FF0000"/>
                </a:solidFill>
              </a:rPr>
              <a:t>Count</a:t>
            </a:r>
            <a:endParaRPr lang="en-US" sz="1350" b="1" dirty="0">
              <a:solidFill>
                <a:srgbClr val="FF0000"/>
              </a:solidFill>
            </a:endParaRPr>
          </a:p>
        </p:txBody>
      </p:sp>
      <p:sp>
        <p:nvSpPr>
          <p:cNvPr id="10" name="Rectangle 8"/>
          <p:cNvSpPr/>
          <p:nvPr/>
        </p:nvSpPr>
        <p:spPr>
          <a:xfrm>
            <a:off x="6432110" y="1400449"/>
            <a:ext cx="2308318" cy="3139321"/>
          </a:xfrm>
          <a:prstGeom prst="rect">
            <a:avLst/>
          </a:prstGeom>
        </p:spPr>
        <p:txBody>
          <a:bodyPr wrap="square">
            <a:spAutoFit/>
          </a:bodyPr>
          <a:lstStyle/>
          <a:p>
            <a:r>
              <a:rPr lang="zh-CN" altLang="en-US" b="1" dirty="0">
                <a:solidFill>
                  <a:srgbClr val="C00000"/>
                </a:solidFill>
                <a:latin typeface="Helvetica Neue" charset="0"/>
              </a:rPr>
              <a:t>在绘制</a:t>
            </a:r>
            <a:r>
              <a:rPr lang="en-US" altLang="zh-CN" b="1" dirty="0">
                <a:solidFill>
                  <a:srgbClr val="C00000"/>
                </a:solidFill>
                <a:latin typeface="Helvetica Neue" charset="0"/>
              </a:rPr>
              <a:t>40</a:t>
            </a:r>
            <a:r>
              <a:rPr lang="zh-CN" altLang="en-US" b="1" dirty="0">
                <a:solidFill>
                  <a:srgbClr val="C00000"/>
                </a:solidFill>
                <a:latin typeface="Helvetica Neue" charset="0"/>
              </a:rPr>
              <a:t>个企业营收的直方图时，这些企业的营收落在了</a:t>
            </a:r>
            <a:r>
              <a:rPr lang="en-US" altLang="zh-CN" b="1" dirty="0">
                <a:solidFill>
                  <a:srgbClr val="C00000"/>
                </a:solidFill>
                <a:latin typeface="Helvetica Neue" charset="0"/>
              </a:rPr>
              <a:t>4</a:t>
            </a:r>
            <a:r>
              <a:rPr lang="zh-CN" altLang="en-US" b="1" dirty="0">
                <a:solidFill>
                  <a:srgbClr val="C00000"/>
                </a:solidFill>
                <a:latin typeface="Helvetica Neue" charset="0"/>
              </a:rPr>
              <a:t>个桶中。如果第一、二、三组的频数分别是</a:t>
            </a:r>
            <a:r>
              <a:rPr lang="en-US" altLang="zh-CN" b="1" dirty="0">
                <a:solidFill>
                  <a:srgbClr val="C00000"/>
                </a:solidFill>
                <a:latin typeface="Helvetica Neue" charset="0"/>
              </a:rPr>
              <a:t>5</a:t>
            </a:r>
            <a:r>
              <a:rPr lang="zh-CN" altLang="en-US" b="1" dirty="0">
                <a:solidFill>
                  <a:srgbClr val="C00000"/>
                </a:solidFill>
                <a:latin typeface="Helvetica Neue" charset="0"/>
              </a:rPr>
              <a:t>、</a:t>
            </a:r>
            <a:r>
              <a:rPr lang="en-US" altLang="zh-CN" b="1" dirty="0">
                <a:solidFill>
                  <a:srgbClr val="C00000"/>
                </a:solidFill>
                <a:latin typeface="Helvetica Neue" charset="0"/>
              </a:rPr>
              <a:t>8</a:t>
            </a:r>
            <a:r>
              <a:rPr lang="zh-CN" altLang="en-US" b="1" dirty="0">
                <a:solidFill>
                  <a:srgbClr val="C00000"/>
                </a:solidFill>
                <a:latin typeface="Helvetica Neue" charset="0"/>
              </a:rPr>
              <a:t>、</a:t>
            </a:r>
            <a:r>
              <a:rPr lang="en-US" altLang="zh-CN" b="1" dirty="0">
                <a:solidFill>
                  <a:srgbClr val="C00000"/>
                </a:solidFill>
                <a:latin typeface="Helvetica Neue" charset="0"/>
              </a:rPr>
              <a:t>15</a:t>
            </a:r>
            <a:r>
              <a:rPr lang="zh-CN" altLang="en-US" b="1" dirty="0">
                <a:solidFill>
                  <a:srgbClr val="C00000"/>
                </a:solidFill>
                <a:latin typeface="Helvetica Neue" charset="0"/>
              </a:rPr>
              <a:t>，则第四组的频数是多少？</a:t>
            </a:r>
            <a:endParaRPr lang="en-US" altLang="zh-CN" b="1" dirty="0">
              <a:solidFill>
                <a:srgbClr val="C00000"/>
              </a:solidFill>
              <a:latin typeface="Helvetica Neue" charset="0"/>
            </a:endParaRPr>
          </a:p>
          <a:p>
            <a:endParaRPr lang="en-US" altLang="zh-CN" b="1" dirty="0">
              <a:solidFill>
                <a:srgbClr val="C00000"/>
              </a:solidFill>
              <a:latin typeface="Helvetica Neue" charset="0"/>
            </a:endParaRPr>
          </a:p>
          <a:p>
            <a:pPr marL="342900" indent="-342900">
              <a:buAutoNum type="alphaUcPeriod"/>
            </a:pPr>
            <a:r>
              <a:rPr lang="en-US" altLang="zh-CN" b="1" dirty="0">
                <a:solidFill>
                  <a:srgbClr val="C00000"/>
                </a:solidFill>
                <a:latin typeface="Helvetica Neue" charset="0"/>
              </a:rPr>
              <a:t>12</a:t>
            </a:r>
          </a:p>
          <a:p>
            <a:pPr marL="342900" indent="-342900">
              <a:buAutoNum type="alphaUcPeriod"/>
            </a:pPr>
            <a:r>
              <a:rPr lang="en-US" altLang="zh-CN" b="1" dirty="0">
                <a:solidFill>
                  <a:srgbClr val="C00000"/>
                </a:solidFill>
                <a:latin typeface="Helvetica Neue" charset="0"/>
              </a:rPr>
              <a:t>40</a:t>
            </a:r>
          </a:p>
          <a:p>
            <a:pPr marL="342900" indent="-342900">
              <a:buAutoNum type="alphaUcPeriod"/>
            </a:pPr>
            <a:r>
              <a:rPr lang="en-US" altLang="zh-CN" b="1" dirty="0">
                <a:solidFill>
                  <a:srgbClr val="C00000"/>
                </a:solidFill>
                <a:latin typeface="Helvetica Neue" charset="0"/>
              </a:rPr>
              <a:t>15</a:t>
            </a:r>
          </a:p>
        </p:txBody>
      </p:sp>
      <p:sp>
        <p:nvSpPr>
          <p:cNvPr id="11" name="Rectangle 9"/>
          <p:cNvSpPr/>
          <p:nvPr/>
        </p:nvSpPr>
        <p:spPr>
          <a:xfrm>
            <a:off x="5788985" y="1458364"/>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Tree>
    <p:extLst>
      <p:ext uri="{BB962C8B-B14F-4D97-AF65-F5344CB8AC3E}">
        <p14:creationId xmlns:p14="http://schemas.microsoft.com/office/powerpoint/2010/main" val="3717024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直方图（</a:t>
            </a:r>
            <a:r>
              <a:rPr lang="en-US" altLang="zh-CN" dirty="0"/>
              <a:t>Histogram</a:t>
            </a:r>
            <a:r>
              <a:rPr lang="zh-CN" altLang="en-US" dirty="0"/>
              <a:t>）</a:t>
            </a:r>
            <a:endParaRPr lang="en-US" altLang="zh-CN" dirty="0"/>
          </a:p>
          <a:p>
            <a:pPr lvl="1"/>
            <a:r>
              <a:rPr lang="zh-CN" altLang="en-US" dirty="0"/>
              <a:t>直方图表示了数据在各组的</a:t>
            </a:r>
            <a:r>
              <a:rPr lang="zh-CN" altLang="en-US" dirty="0">
                <a:solidFill>
                  <a:srgbClr val="C00000"/>
                </a:solidFill>
              </a:rPr>
              <a:t>频数</a:t>
            </a:r>
            <a:r>
              <a:rPr lang="zh-CN" altLang="en-US" dirty="0"/>
              <a:t>分布情况</a:t>
            </a:r>
            <a:endParaRPr lang="en-US" altLang="zh-CN" dirty="0"/>
          </a:p>
          <a:p>
            <a:endParaRPr kumimoji="1" lang="en-US" altLang="zh-CN"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089" y="1581406"/>
            <a:ext cx="3280955" cy="3348372"/>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87" y="1959448"/>
            <a:ext cx="988865" cy="2639839"/>
          </a:xfrm>
          <a:prstGeom prst="rect">
            <a:avLst/>
          </a:prstGeom>
        </p:spPr>
      </p:pic>
      <p:sp>
        <p:nvSpPr>
          <p:cNvPr id="8" name="Rectangle 5"/>
          <p:cNvSpPr/>
          <p:nvPr/>
        </p:nvSpPr>
        <p:spPr>
          <a:xfrm>
            <a:off x="4803351" y="4603567"/>
            <a:ext cx="805157" cy="300082"/>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none">
            <a:spAutoFit/>
          </a:bodyPr>
          <a:lstStyle/>
          <a:p>
            <a:r>
              <a:rPr lang="en-US" altLang="zh-CN" sz="1350" b="1" dirty="0">
                <a:solidFill>
                  <a:srgbClr val="FF0000"/>
                </a:solidFill>
              </a:rPr>
              <a:t>Revenue</a:t>
            </a:r>
            <a:endParaRPr lang="en-US" sz="1350" b="1" dirty="0">
              <a:solidFill>
                <a:srgbClr val="FF0000"/>
              </a:solidFill>
            </a:endParaRPr>
          </a:p>
        </p:txBody>
      </p:sp>
      <p:sp>
        <p:nvSpPr>
          <p:cNvPr id="9" name="Rectangle 6"/>
          <p:cNvSpPr/>
          <p:nvPr/>
        </p:nvSpPr>
        <p:spPr>
          <a:xfrm>
            <a:off x="2049045" y="1581406"/>
            <a:ext cx="612732" cy="300082"/>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none">
            <a:spAutoFit/>
          </a:bodyPr>
          <a:lstStyle/>
          <a:p>
            <a:r>
              <a:rPr lang="en-US" altLang="zh-CN" sz="1350" b="1" dirty="0">
                <a:solidFill>
                  <a:srgbClr val="FF0000"/>
                </a:solidFill>
              </a:rPr>
              <a:t>Count</a:t>
            </a:r>
            <a:endParaRPr lang="en-US" sz="1350" b="1" dirty="0">
              <a:solidFill>
                <a:srgbClr val="FF0000"/>
              </a:solidFill>
            </a:endParaRPr>
          </a:p>
        </p:txBody>
      </p:sp>
      <p:sp>
        <p:nvSpPr>
          <p:cNvPr id="10" name="Rectangle 8"/>
          <p:cNvSpPr/>
          <p:nvPr/>
        </p:nvSpPr>
        <p:spPr>
          <a:xfrm>
            <a:off x="6432110" y="1400449"/>
            <a:ext cx="2308318" cy="3139321"/>
          </a:xfrm>
          <a:prstGeom prst="rect">
            <a:avLst/>
          </a:prstGeom>
        </p:spPr>
        <p:txBody>
          <a:bodyPr wrap="square">
            <a:spAutoFit/>
          </a:bodyPr>
          <a:lstStyle/>
          <a:p>
            <a:r>
              <a:rPr lang="zh-CN" altLang="en-US" b="1" dirty="0">
                <a:solidFill>
                  <a:srgbClr val="C00000"/>
                </a:solidFill>
                <a:latin typeface="Helvetica Neue" charset="0"/>
              </a:rPr>
              <a:t>在绘制</a:t>
            </a:r>
            <a:r>
              <a:rPr lang="en-US" altLang="zh-CN" b="1" dirty="0">
                <a:solidFill>
                  <a:srgbClr val="C00000"/>
                </a:solidFill>
                <a:latin typeface="Helvetica Neue" charset="0"/>
              </a:rPr>
              <a:t>40</a:t>
            </a:r>
            <a:r>
              <a:rPr lang="zh-CN" altLang="en-US" b="1" dirty="0">
                <a:solidFill>
                  <a:srgbClr val="C00000"/>
                </a:solidFill>
                <a:latin typeface="Helvetica Neue" charset="0"/>
              </a:rPr>
              <a:t>个企业营收的直方图时，这些企业的营收落在了</a:t>
            </a:r>
            <a:r>
              <a:rPr lang="en-US" altLang="zh-CN" b="1" dirty="0">
                <a:solidFill>
                  <a:srgbClr val="C00000"/>
                </a:solidFill>
                <a:latin typeface="Helvetica Neue" charset="0"/>
              </a:rPr>
              <a:t>4</a:t>
            </a:r>
            <a:r>
              <a:rPr lang="zh-CN" altLang="en-US" b="1" dirty="0">
                <a:solidFill>
                  <a:srgbClr val="C00000"/>
                </a:solidFill>
                <a:latin typeface="Helvetica Neue" charset="0"/>
              </a:rPr>
              <a:t>个桶中。如果第一、二、三组的频数分别是</a:t>
            </a:r>
            <a:r>
              <a:rPr lang="en-US" altLang="zh-CN" b="1" dirty="0">
                <a:solidFill>
                  <a:srgbClr val="C00000"/>
                </a:solidFill>
                <a:latin typeface="Helvetica Neue" charset="0"/>
              </a:rPr>
              <a:t>5</a:t>
            </a:r>
            <a:r>
              <a:rPr lang="zh-CN" altLang="en-US" b="1" dirty="0">
                <a:solidFill>
                  <a:srgbClr val="C00000"/>
                </a:solidFill>
                <a:latin typeface="Helvetica Neue" charset="0"/>
              </a:rPr>
              <a:t>、</a:t>
            </a:r>
            <a:r>
              <a:rPr lang="en-US" altLang="zh-CN" b="1" dirty="0">
                <a:solidFill>
                  <a:srgbClr val="C00000"/>
                </a:solidFill>
                <a:latin typeface="Helvetica Neue" charset="0"/>
              </a:rPr>
              <a:t>8</a:t>
            </a:r>
            <a:r>
              <a:rPr lang="zh-CN" altLang="en-US" b="1" dirty="0">
                <a:solidFill>
                  <a:srgbClr val="C00000"/>
                </a:solidFill>
                <a:latin typeface="Helvetica Neue" charset="0"/>
              </a:rPr>
              <a:t>、</a:t>
            </a:r>
            <a:r>
              <a:rPr lang="en-US" altLang="zh-CN" b="1" dirty="0">
                <a:solidFill>
                  <a:srgbClr val="C00000"/>
                </a:solidFill>
                <a:latin typeface="Helvetica Neue" charset="0"/>
              </a:rPr>
              <a:t>15</a:t>
            </a:r>
            <a:r>
              <a:rPr lang="zh-CN" altLang="en-US" b="1" dirty="0">
                <a:solidFill>
                  <a:srgbClr val="C00000"/>
                </a:solidFill>
                <a:latin typeface="Helvetica Neue" charset="0"/>
              </a:rPr>
              <a:t>，则第四组的频数是多少？</a:t>
            </a:r>
            <a:endParaRPr lang="en-US" altLang="zh-CN" b="1" dirty="0">
              <a:solidFill>
                <a:srgbClr val="C00000"/>
              </a:solidFill>
              <a:latin typeface="Helvetica Neue" charset="0"/>
            </a:endParaRPr>
          </a:p>
          <a:p>
            <a:endParaRPr lang="en-US" altLang="zh-CN" b="1" dirty="0">
              <a:solidFill>
                <a:srgbClr val="C00000"/>
              </a:solidFill>
              <a:latin typeface="Helvetica Neue" charset="0"/>
            </a:endParaRPr>
          </a:p>
          <a:p>
            <a:pPr marL="342900" indent="-342900">
              <a:buAutoNum type="alphaUcPeriod"/>
            </a:pPr>
            <a:r>
              <a:rPr lang="en-US" altLang="zh-CN" b="1" dirty="0">
                <a:solidFill>
                  <a:srgbClr val="C00000"/>
                </a:solidFill>
                <a:latin typeface="Helvetica Neue" charset="0"/>
              </a:rPr>
              <a:t>12</a:t>
            </a:r>
          </a:p>
          <a:p>
            <a:pPr marL="342900" indent="-342900">
              <a:buAutoNum type="alphaUcPeriod"/>
            </a:pPr>
            <a:r>
              <a:rPr lang="en-US" altLang="zh-CN" b="1" dirty="0">
                <a:solidFill>
                  <a:srgbClr val="C00000"/>
                </a:solidFill>
                <a:latin typeface="Helvetica Neue" charset="0"/>
              </a:rPr>
              <a:t>40</a:t>
            </a:r>
          </a:p>
          <a:p>
            <a:pPr marL="342900" indent="-342900">
              <a:buAutoNum type="alphaUcPeriod"/>
            </a:pPr>
            <a:r>
              <a:rPr lang="en-US" altLang="zh-CN" b="1" dirty="0">
                <a:solidFill>
                  <a:srgbClr val="C00000"/>
                </a:solidFill>
                <a:latin typeface="Helvetica Neue" charset="0"/>
              </a:rPr>
              <a:t>15</a:t>
            </a:r>
          </a:p>
        </p:txBody>
      </p:sp>
      <p:sp>
        <p:nvSpPr>
          <p:cNvPr id="11" name="Rectangle 9"/>
          <p:cNvSpPr/>
          <p:nvPr/>
        </p:nvSpPr>
        <p:spPr>
          <a:xfrm>
            <a:off x="5788985" y="1458364"/>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
        <p:nvSpPr>
          <p:cNvPr id="12" name="椭圆 11">
            <a:extLst>
              <a:ext uri="{FF2B5EF4-FFF2-40B4-BE49-F238E27FC236}">
                <a16:creationId xmlns:a16="http://schemas.microsoft.com/office/drawing/2014/main" id="{B30B2494-871D-41AE-9AA4-F51EC74FB2BE}"/>
              </a:ext>
            </a:extLst>
          </p:cNvPr>
          <p:cNvSpPr/>
          <p:nvPr/>
        </p:nvSpPr>
        <p:spPr>
          <a:xfrm>
            <a:off x="6276455" y="3446318"/>
            <a:ext cx="1586346" cy="5232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124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箱线图：通过图形的方式表示数据的</a:t>
            </a:r>
            <a:endParaRPr lang="en-US" altLang="zh-CN" dirty="0"/>
          </a:p>
          <a:p>
            <a:pPr lvl="1"/>
            <a:r>
              <a:rPr lang="en-US" altLang="zh-CN" dirty="0"/>
              <a:t>Min, 25% Quartile, Median, 75% Quartile, Max</a:t>
            </a:r>
          </a:p>
          <a:p>
            <a:endParaRPr kumimoji="1" lang="en-US" altLang="zh-CN"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253" y="2188202"/>
            <a:ext cx="5161633" cy="1915176"/>
          </a:xfrm>
          <a:prstGeom prst="rect">
            <a:avLst/>
          </a:prstGeom>
        </p:spPr>
      </p:pic>
    </p:spTree>
    <p:extLst>
      <p:ext uri="{BB962C8B-B14F-4D97-AF65-F5344CB8AC3E}">
        <p14:creationId xmlns:p14="http://schemas.microsoft.com/office/powerpoint/2010/main" val="223960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lang="zh-CN" altLang="en-US" dirty="0"/>
              <a:t>箱线图</a:t>
            </a:r>
            <a:endParaRPr lang="en-US" altLang="zh-CN" dirty="0"/>
          </a:p>
          <a:p>
            <a:pPr lvl="1" algn="just"/>
            <a:r>
              <a:rPr lang="en-US" altLang="zh-CN" dirty="0"/>
              <a:t>Find the median, lower quartile and upper quartile of the following numbers.</a:t>
            </a:r>
          </a:p>
          <a:p>
            <a:pPr lvl="2" algn="just"/>
            <a:r>
              <a:rPr lang="en-US" altLang="zh-CN" sz="1300" dirty="0"/>
              <a:t>The </a:t>
            </a:r>
            <a:r>
              <a:rPr lang="en-US" altLang="zh-CN" sz="1300" b="1" dirty="0"/>
              <a:t>median</a:t>
            </a:r>
            <a:r>
              <a:rPr lang="en-US" altLang="zh-CN" sz="1300" dirty="0"/>
              <a:t> divides the data into a lower half and an upper half</a:t>
            </a:r>
          </a:p>
          <a:p>
            <a:pPr lvl="2"/>
            <a:r>
              <a:rPr lang="en-US" altLang="zh-CN" sz="1300" dirty="0"/>
              <a:t>The </a:t>
            </a:r>
            <a:r>
              <a:rPr lang="en-US" altLang="zh-CN" sz="1300" b="1" dirty="0"/>
              <a:t>lower quartile</a:t>
            </a:r>
            <a:r>
              <a:rPr lang="en-US" altLang="zh-CN" sz="1300" dirty="0"/>
              <a:t> is the middle value of the lower half</a:t>
            </a:r>
          </a:p>
          <a:p>
            <a:pPr lvl="2"/>
            <a:r>
              <a:rPr lang="en-US" altLang="zh-CN" sz="1300" dirty="0"/>
              <a:t>The </a:t>
            </a:r>
            <a:r>
              <a:rPr lang="en-US" altLang="zh-CN" sz="1300" b="1" dirty="0"/>
              <a:t>upper quartile </a:t>
            </a:r>
            <a:r>
              <a:rPr lang="en-US" altLang="zh-CN" sz="1300" dirty="0"/>
              <a:t>is the middle value of the upper half</a:t>
            </a:r>
            <a:endParaRPr lang="en-US" altLang="zh-CN" dirty="0"/>
          </a:p>
          <a:p>
            <a:pPr algn="just"/>
            <a:endParaRPr kumimoji="1" lang="en-US" altLang="zh-CN" dirty="0"/>
          </a:p>
        </p:txBody>
      </p:sp>
      <p:sp>
        <p:nvSpPr>
          <p:cNvPr id="6" name="Rectangle 3"/>
          <p:cNvSpPr/>
          <p:nvPr/>
        </p:nvSpPr>
        <p:spPr>
          <a:xfrm>
            <a:off x="3745330" y="3064116"/>
            <a:ext cx="5057795" cy="400110"/>
          </a:xfrm>
          <a:prstGeom prst="rect">
            <a:avLst/>
          </a:prstGeom>
          <a:solidFill>
            <a:schemeClr val="accent3">
              <a:lumMod val="20000"/>
              <a:lumOff val="80000"/>
            </a:schemeClr>
          </a:solidFill>
          <a:ln>
            <a:solidFill>
              <a:srgbClr val="C00000"/>
            </a:solidFill>
          </a:ln>
        </p:spPr>
        <p:txBody>
          <a:bodyPr wrap="none">
            <a:spAutoFit/>
          </a:bodyPr>
          <a:lstStyle/>
          <a:p>
            <a:r>
              <a:rPr lang="cs-CZ" sz="2000" dirty="0">
                <a:solidFill>
                  <a:srgbClr val="0A0A0A"/>
                </a:solidFill>
                <a:latin typeface="Lucida Sans Unicode" charset="0"/>
              </a:rPr>
              <a:t>12, 5, 22, 30, 7, 36, 14, 42, 15, 53, 25</a:t>
            </a:r>
            <a:endParaRPr lang="en-US" sz="2000" dirty="0"/>
          </a:p>
        </p:txBody>
      </p:sp>
      <p:sp>
        <p:nvSpPr>
          <p:cNvPr id="7" name="Rectangle 4"/>
          <p:cNvSpPr/>
          <p:nvPr/>
        </p:nvSpPr>
        <p:spPr>
          <a:xfrm>
            <a:off x="1015433" y="2864061"/>
            <a:ext cx="2579281" cy="1754326"/>
          </a:xfrm>
          <a:prstGeom prst="rect">
            <a:avLst/>
          </a:prstGeom>
        </p:spPr>
        <p:txBody>
          <a:bodyPr wrap="square">
            <a:spAutoFit/>
          </a:bodyPr>
          <a:lstStyle/>
          <a:p>
            <a:r>
              <a:rPr lang="zh-CN" altLang="en-US" b="1" dirty="0">
                <a:solidFill>
                  <a:srgbClr val="C00000"/>
                </a:solidFill>
                <a:latin typeface="Helvetica Neue" charset="0"/>
              </a:rPr>
              <a:t>请给出右侧一组数据的</a:t>
            </a:r>
            <a:r>
              <a:rPr lang="en-US" altLang="zh-CN" b="1" dirty="0">
                <a:solidFill>
                  <a:srgbClr val="C00000"/>
                </a:solidFill>
                <a:latin typeface="Helvetica Neue" charset="0"/>
              </a:rPr>
              <a:t>lower</a:t>
            </a:r>
            <a:r>
              <a:rPr lang="zh-CN" altLang="en-US" b="1" dirty="0">
                <a:solidFill>
                  <a:srgbClr val="C00000"/>
                </a:solidFill>
                <a:latin typeface="Helvetica Neue" charset="0"/>
              </a:rPr>
              <a:t> </a:t>
            </a:r>
            <a:r>
              <a:rPr lang="en-US" altLang="zh-CN" b="1" dirty="0">
                <a:solidFill>
                  <a:srgbClr val="C00000"/>
                </a:solidFill>
                <a:latin typeface="Helvetica Neue" charset="0"/>
              </a:rPr>
              <a:t>quartile</a:t>
            </a:r>
          </a:p>
          <a:p>
            <a:pPr>
              <a:lnSpc>
                <a:spcPct val="150000"/>
              </a:lnSpc>
            </a:pPr>
            <a:r>
              <a:rPr lang="en-US" altLang="zh-CN" b="1" dirty="0">
                <a:solidFill>
                  <a:srgbClr val="C00000"/>
                </a:solidFill>
                <a:latin typeface="Helvetica Neue" charset="0"/>
              </a:rPr>
              <a:t>A.</a:t>
            </a:r>
            <a:r>
              <a:rPr lang="zh-CN" altLang="en-US" b="1" dirty="0">
                <a:solidFill>
                  <a:srgbClr val="C00000"/>
                </a:solidFill>
                <a:latin typeface="Helvetica Neue" charset="0"/>
              </a:rPr>
              <a:t>  </a:t>
            </a:r>
            <a:r>
              <a:rPr lang="en-US" altLang="zh-CN" b="1" dirty="0">
                <a:solidFill>
                  <a:srgbClr val="C00000"/>
                </a:solidFill>
                <a:latin typeface="Helvetica Neue" charset="0"/>
              </a:rPr>
              <a:t>22</a:t>
            </a:r>
          </a:p>
          <a:p>
            <a:pPr>
              <a:lnSpc>
                <a:spcPct val="150000"/>
              </a:lnSpc>
            </a:pPr>
            <a:r>
              <a:rPr lang="en-US" altLang="zh-CN" b="1" dirty="0">
                <a:solidFill>
                  <a:srgbClr val="C00000"/>
                </a:solidFill>
                <a:latin typeface="Helvetica Neue" charset="0"/>
              </a:rPr>
              <a:t>B.</a:t>
            </a:r>
            <a:r>
              <a:rPr lang="zh-CN" altLang="en-US" b="1" dirty="0">
                <a:solidFill>
                  <a:srgbClr val="C00000"/>
                </a:solidFill>
                <a:latin typeface="Helvetica Neue" charset="0"/>
              </a:rPr>
              <a:t> </a:t>
            </a:r>
            <a:r>
              <a:rPr lang="en-US" altLang="zh-CN" b="1" dirty="0">
                <a:solidFill>
                  <a:srgbClr val="C00000"/>
                </a:solidFill>
                <a:latin typeface="Helvetica Neue" charset="0"/>
              </a:rPr>
              <a:t>12</a:t>
            </a:r>
          </a:p>
          <a:p>
            <a:endParaRPr lang="en-US" altLang="zh-CN" b="1" dirty="0">
              <a:solidFill>
                <a:srgbClr val="C00000"/>
              </a:solidFill>
              <a:latin typeface="Helvetica Neue" charset="0"/>
            </a:endParaRPr>
          </a:p>
        </p:txBody>
      </p:sp>
      <p:sp>
        <p:nvSpPr>
          <p:cNvPr id="8" name="Rectangle 5"/>
          <p:cNvSpPr/>
          <p:nvPr/>
        </p:nvSpPr>
        <p:spPr>
          <a:xfrm>
            <a:off x="340875" y="3064116"/>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Tree>
    <p:extLst>
      <p:ext uri="{BB962C8B-B14F-4D97-AF65-F5344CB8AC3E}">
        <p14:creationId xmlns:p14="http://schemas.microsoft.com/office/powerpoint/2010/main" val="1148888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4853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995935" y="157880"/>
            <a:ext cx="3787693"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探索式数据分析</a:t>
            </a:r>
          </a:p>
        </p:txBody>
      </p:sp>
      <p:grpSp>
        <p:nvGrpSpPr>
          <p:cNvPr id="33" name="组合 32"/>
          <p:cNvGrpSpPr/>
          <p:nvPr/>
        </p:nvGrpSpPr>
        <p:grpSpPr>
          <a:xfrm>
            <a:off x="817418" y="581891"/>
            <a:ext cx="2178627" cy="1891145"/>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latin typeface="微软雅黑" panose="020B0503020204020204" pitchFamily="34" charset="-122"/>
                <a:ea typeface="微软雅黑" panose="020B0503020204020204" pitchFamily="34" charset="-122"/>
              </a:endParaRPr>
            </a:p>
          </p:txBody>
        </p:sp>
      </p:grpSp>
      <p:sp>
        <p:nvSpPr>
          <p:cNvPr id="9" name="TextBox 14">
            <a:extLst>
              <a:ext uri="{FF2B5EF4-FFF2-40B4-BE49-F238E27FC236}">
                <a16:creationId xmlns:a16="http://schemas.microsoft.com/office/drawing/2014/main" id="{48838D69-11F2-4660-85DD-03B8007C0E36}"/>
              </a:ext>
            </a:extLst>
          </p:cNvPr>
          <p:cNvSpPr txBox="1"/>
          <p:nvPr/>
        </p:nvSpPr>
        <p:spPr>
          <a:xfrm>
            <a:off x="3923545" y="838352"/>
            <a:ext cx="4328915" cy="29627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什么是探索式数据分析</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探索式数据分析的目的</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探索式数据分析的具体任务</a:t>
            </a: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单变量分析</a:t>
            </a: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双变量分析</a:t>
            </a: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多变量分析</a:t>
            </a: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降维</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数据采样</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探索式数据分析的“坑”</a:t>
            </a:r>
          </a:p>
        </p:txBody>
      </p:sp>
    </p:spTree>
    <p:extLst>
      <p:ext uri="{BB962C8B-B14F-4D97-AF65-F5344CB8AC3E}">
        <p14:creationId xmlns:p14="http://schemas.microsoft.com/office/powerpoint/2010/main" val="1819415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lang="zh-CN" altLang="en-US" dirty="0"/>
              <a:t>箱线图</a:t>
            </a:r>
            <a:endParaRPr lang="en-US" altLang="zh-CN" dirty="0"/>
          </a:p>
          <a:p>
            <a:pPr lvl="1" algn="just"/>
            <a:r>
              <a:rPr lang="en-US" altLang="zh-CN" dirty="0"/>
              <a:t>Find the median, lower quartile and upper quartile of the following numbers.</a:t>
            </a:r>
          </a:p>
          <a:p>
            <a:pPr lvl="2" algn="just"/>
            <a:r>
              <a:rPr lang="en-US" altLang="zh-CN" sz="1300" dirty="0"/>
              <a:t>The </a:t>
            </a:r>
            <a:r>
              <a:rPr lang="en-US" altLang="zh-CN" sz="1300" b="1" dirty="0"/>
              <a:t>median</a:t>
            </a:r>
            <a:r>
              <a:rPr lang="en-US" altLang="zh-CN" sz="1300" dirty="0"/>
              <a:t> divides the data into a lower half and an upper half</a:t>
            </a:r>
          </a:p>
          <a:p>
            <a:pPr lvl="2"/>
            <a:r>
              <a:rPr lang="en-US" altLang="zh-CN" sz="1300" dirty="0"/>
              <a:t>The </a:t>
            </a:r>
            <a:r>
              <a:rPr lang="en-US" altLang="zh-CN" sz="1300" b="1" dirty="0"/>
              <a:t>lower quartile</a:t>
            </a:r>
            <a:r>
              <a:rPr lang="en-US" altLang="zh-CN" sz="1300" dirty="0"/>
              <a:t> is the middle value of the lower half</a:t>
            </a:r>
          </a:p>
          <a:p>
            <a:pPr lvl="2"/>
            <a:r>
              <a:rPr lang="en-US" altLang="zh-CN" sz="1300" dirty="0"/>
              <a:t>The </a:t>
            </a:r>
            <a:r>
              <a:rPr lang="en-US" altLang="zh-CN" sz="1300" b="1" dirty="0"/>
              <a:t>upper quartile </a:t>
            </a:r>
            <a:r>
              <a:rPr lang="en-US" altLang="zh-CN" sz="1300" dirty="0"/>
              <a:t>is the middle value of the upper half</a:t>
            </a:r>
            <a:endParaRPr lang="en-US" altLang="zh-CN" dirty="0"/>
          </a:p>
          <a:p>
            <a:pPr algn="just"/>
            <a:endParaRPr kumimoji="1" lang="en-US" altLang="zh-CN" dirty="0"/>
          </a:p>
        </p:txBody>
      </p:sp>
      <p:sp>
        <p:nvSpPr>
          <p:cNvPr id="6" name="Rectangle 3"/>
          <p:cNvSpPr/>
          <p:nvPr/>
        </p:nvSpPr>
        <p:spPr>
          <a:xfrm>
            <a:off x="3745330" y="3064116"/>
            <a:ext cx="5057795" cy="400110"/>
          </a:xfrm>
          <a:prstGeom prst="rect">
            <a:avLst/>
          </a:prstGeom>
          <a:solidFill>
            <a:schemeClr val="accent3">
              <a:lumMod val="20000"/>
              <a:lumOff val="80000"/>
            </a:schemeClr>
          </a:solidFill>
          <a:ln>
            <a:solidFill>
              <a:srgbClr val="C00000"/>
            </a:solidFill>
          </a:ln>
        </p:spPr>
        <p:txBody>
          <a:bodyPr wrap="none">
            <a:spAutoFit/>
          </a:bodyPr>
          <a:lstStyle/>
          <a:p>
            <a:r>
              <a:rPr lang="cs-CZ" sz="2000" dirty="0">
                <a:solidFill>
                  <a:srgbClr val="0A0A0A"/>
                </a:solidFill>
                <a:latin typeface="Lucida Sans Unicode" charset="0"/>
              </a:rPr>
              <a:t>12, 5, 22, 30, 7, 36, 14, 42, 15, 53, 25</a:t>
            </a:r>
            <a:endParaRPr lang="en-US" sz="2000" dirty="0"/>
          </a:p>
        </p:txBody>
      </p:sp>
      <p:sp>
        <p:nvSpPr>
          <p:cNvPr id="7" name="Rectangle 4"/>
          <p:cNvSpPr/>
          <p:nvPr/>
        </p:nvSpPr>
        <p:spPr>
          <a:xfrm>
            <a:off x="1015433" y="2864061"/>
            <a:ext cx="2579281" cy="1754326"/>
          </a:xfrm>
          <a:prstGeom prst="rect">
            <a:avLst/>
          </a:prstGeom>
        </p:spPr>
        <p:txBody>
          <a:bodyPr wrap="square">
            <a:spAutoFit/>
          </a:bodyPr>
          <a:lstStyle/>
          <a:p>
            <a:r>
              <a:rPr lang="zh-CN" altLang="en-US" b="1" dirty="0">
                <a:solidFill>
                  <a:srgbClr val="C00000"/>
                </a:solidFill>
                <a:latin typeface="Helvetica Neue" charset="0"/>
              </a:rPr>
              <a:t>请给出右侧一组数据的</a:t>
            </a:r>
            <a:r>
              <a:rPr lang="en-US" altLang="zh-CN" b="1" dirty="0">
                <a:solidFill>
                  <a:srgbClr val="C00000"/>
                </a:solidFill>
                <a:latin typeface="Helvetica Neue" charset="0"/>
              </a:rPr>
              <a:t>lower</a:t>
            </a:r>
            <a:r>
              <a:rPr lang="zh-CN" altLang="en-US" b="1" dirty="0">
                <a:solidFill>
                  <a:srgbClr val="C00000"/>
                </a:solidFill>
                <a:latin typeface="Helvetica Neue" charset="0"/>
              </a:rPr>
              <a:t> </a:t>
            </a:r>
            <a:r>
              <a:rPr lang="en-US" altLang="zh-CN" b="1" dirty="0">
                <a:solidFill>
                  <a:srgbClr val="C00000"/>
                </a:solidFill>
                <a:latin typeface="Helvetica Neue" charset="0"/>
              </a:rPr>
              <a:t>quartile</a:t>
            </a:r>
          </a:p>
          <a:p>
            <a:pPr>
              <a:lnSpc>
                <a:spcPct val="150000"/>
              </a:lnSpc>
            </a:pPr>
            <a:r>
              <a:rPr lang="en-US" altLang="zh-CN" b="1" dirty="0">
                <a:solidFill>
                  <a:srgbClr val="C00000"/>
                </a:solidFill>
                <a:latin typeface="Helvetica Neue" charset="0"/>
              </a:rPr>
              <a:t>A.</a:t>
            </a:r>
            <a:r>
              <a:rPr lang="zh-CN" altLang="en-US" b="1" dirty="0">
                <a:solidFill>
                  <a:srgbClr val="C00000"/>
                </a:solidFill>
                <a:latin typeface="Helvetica Neue" charset="0"/>
              </a:rPr>
              <a:t>  </a:t>
            </a:r>
            <a:r>
              <a:rPr lang="en-US" altLang="zh-CN" b="1" dirty="0">
                <a:solidFill>
                  <a:srgbClr val="C00000"/>
                </a:solidFill>
                <a:latin typeface="Helvetica Neue" charset="0"/>
              </a:rPr>
              <a:t>22</a:t>
            </a:r>
          </a:p>
          <a:p>
            <a:pPr>
              <a:lnSpc>
                <a:spcPct val="150000"/>
              </a:lnSpc>
            </a:pPr>
            <a:r>
              <a:rPr lang="en-US" altLang="zh-CN" b="1" dirty="0">
                <a:solidFill>
                  <a:srgbClr val="C00000"/>
                </a:solidFill>
                <a:latin typeface="Helvetica Neue" charset="0"/>
              </a:rPr>
              <a:t>B.</a:t>
            </a:r>
            <a:r>
              <a:rPr lang="zh-CN" altLang="en-US" b="1" dirty="0">
                <a:solidFill>
                  <a:srgbClr val="C00000"/>
                </a:solidFill>
                <a:latin typeface="Helvetica Neue" charset="0"/>
              </a:rPr>
              <a:t> </a:t>
            </a:r>
            <a:r>
              <a:rPr lang="en-US" altLang="zh-CN" b="1" dirty="0">
                <a:solidFill>
                  <a:srgbClr val="C00000"/>
                </a:solidFill>
                <a:latin typeface="Helvetica Neue" charset="0"/>
              </a:rPr>
              <a:t>12</a:t>
            </a:r>
          </a:p>
          <a:p>
            <a:endParaRPr lang="en-US" altLang="zh-CN" b="1" dirty="0">
              <a:solidFill>
                <a:srgbClr val="C00000"/>
              </a:solidFill>
              <a:latin typeface="Helvetica Neue" charset="0"/>
            </a:endParaRPr>
          </a:p>
        </p:txBody>
      </p:sp>
      <p:sp>
        <p:nvSpPr>
          <p:cNvPr id="8" name="Rectangle 5"/>
          <p:cNvSpPr/>
          <p:nvPr/>
        </p:nvSpPr>
        <p:spPr>
          <a:xfrm>
            <a:off x="340875" y="3064116"/>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pic>
        <p:nvPicPr>
          <p:cNvPr id="9"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5272" y="3741224"/>
            <a:ext cx="4408159" cy="915144"/>
          </a:xfrm>
          <a:prstGeom prst="rect">
            <a:avLst/>
          </a:prstGeom>
        </p:spPr>
      </p:pic>
    </p:spTree>
    <p:extLst>
      <p:ext uri="{BB962C8B-B14F-4D97-AF65-F5344CB8AC3E}">
        <p14:creationId xmlns:p14="http://schemas.microsoft.com/office/powerpoint/2010/main" val="426230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探索式数据分析：做些什么工作</a:t>
            </a:r>
            <a:endParaRPr kumimoji="1" lang="en-US" altLang="zh-CN" dirty="0"/>
          </a:p>
          <a:p>
            <a:pPr lvl="1"/>
            <a:r>
              <a:rPr lang="en-US" altLang="zh-CN" dirty="0">
                <a:solidFill>
                  <a:srgbClr val="C00000"/>
                </a:solidFill>
              </a:rPr>
              <a:t>Bivariate analysis </a:t>
            </a:r>
          </a:p>
          <a:p>
            <a:pPr lvl="1"/>
            <a:r>
              <a:rPr lang="en-US" altLang="zh-CN" dirty="0"/>
              <a:t>refers to studying the relationship between any two variables in the dataset </a:t>
            </a:r>
          </a:p>
          <a:p>
            <a:pPr lvl="2"/>
            <a:r>
              <a:rPr lang="en-US" altLang="zh-CN" dirty="0"/>
              <a:t>Understanding relationships and new insights through plots</a:t>
            </a:r>
          </a:p>
          <a:p>
            <a:pPr lvl="2"/>
            <a:r>
              <a:rPr lang="en-US" altLang="zh-CN" dirty="0"/>
              <a:t>between </a:t>
            </a:r>
            <a:r>
              <a:rPr lang="en-US" altLang="zh-CN" dirty="0">
                <a:solidFill>
                  <a:srgbClr val="C00000"/>
                </a:solidFill>
              </a:rPr>
              <a:t>any two predictor variables </a:t>
            </a:r>
            <a:r>
              <a:rPr lang="en-US" altLang="zh-CN" dirty="0"/>
              <a:t>or </a:t>
            </a:r>
            <a:r>
              <a:rPr lang="en-US" altLang="zh-CN" dirty="0">
                <a:solidFill>
                  <a:srgbClr val="C00000"/>
                </a:solidFill>
              </a:rPr>
              <a:t>with the target variable</a:t>
            </a:r>
          </a:p>
          <a:p>
            <a:pPr lvl="3"/>
            <a:r>
              <a:rPr lang="en-US" altLang="zh-CN" dirty="0">
                <a:solidFill>
                  <a:srgbClr val="C00000"/>
                </a:solidFill>
              </a:rPr>
              <a:t>if</a:t>
            </a:r>
            <a:r>
              <a:rPr lang="en-US" altLang="zh-CN" b="1" dirty="0">
                <a:solidFill>
                  <a:srgbClr val="C00000"/>
                </a:solidFill>
              </a:rPr>
              <a:t> </a:t>
            </a:r>
            <a:r>
              <a:rPr lang="en-US" altLang="zh-CN" dirty="0">
                <a:solidFill>
                  <a:srgbClr val="C00000"/>
                </a:solidFill>
              </a:rPr>
              <a:t>strong relationships exist among predictor</a:t>
            </a:r>
            <a:r>
              <a:rPr lang="en-US" altLang="zh-CN" dirty="0"/>
              <a:t>, the relationship could cause problems during the model development</a:t>
            </a:r>
          </a:p>
          <a:p>
            <a:pPr lvl="2"/>
            <a:r>
              <a:rPr lang="en-US" altLang="zh-CN" dirty="0"/>
              <a:t>Some of the techniques</a:t>
            </a:r>
          </a:p>
          <a:p>
            <a:pPr lvl="3"/>
            <a:r>
              <a:rPr lang="en-US" altLang="zh-CN" dirty="0"/>
              <a:t>Scatter Plots</a:t>
            </a:r>
          </a:p>
          <a:p>
            <a:pPr lvl="3"/>
            <a:r>
              <a:rPr lang="en-US" altLang="zh-CN" dirty="0"/>
              <a:t>Regression Analysis</a:t>
            </a:r>
          </a:p>
          <a:p>
            <a:pPr lvl="3"/>
            <a:r>
              <a:rPr lang="en-US" altLang="zh-CN" dirty="0"/>
              <a:t>Correlation Coefficients: heat map</a:t>
            </a:r>
          </a:p>
        </p:txBody>
      </p:sp>
    </p:spTree>
    <p:extLst>
      <p:ext uri="{BB962C8B-B14F-4D97-AF65-F5344CB8AC3E}">
        <p14:creationId xmlns:p14="http://schemas.microsoft.com/office/powerpoint/2010/main" val="2771832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数据冗余</a:t>
            </a:r>
            <a:endParaRPr kumimoji="1" lang="en-US" altLang="zh-CN" dirty="0"/>
          </a:p>
          <a:p>
            <a:pPr lvl="1"/>
            <a:r>
              <a:rPr kumimoji="1" lang="zh-CN" altLang="en-US" dirty="0"/>
              <a:t>属性上的相关性会导致一些属性间存在冗余信息</a:t>
            </a:r>
            <a:endParaRPr kumimoji="1" lang="en-US" altLang="zh-CN" dirty="0"/>
          </a:p>
          <a:p>
            <a:pPr lvl="1"/>
            <a:r>
              <a:rPr kumimoji="1" lang="zh-CN" altLang="en-US" dirty="0"/>
              <a:t>皮尔森相关系数</a:t>
            </a:r>
            <a:endParaRPr kumimoji="1" lang="en-US" altLang="zh-CN" dirty="0"/>
          </a:p>
          <a:p>
            <a:endParaRPr kumimoji="1" lang="en-US" altLang="zh-CN" dirty="0"/>
          </a:p>
          <a:p>
            <a:endParaRPr kumimoji="1" lang="en-US" altLang="zh-CN" dirty="0"/>
          </a:p>
        </p:txBody>
      </p:sp>
      <p:pic>
        <p:nvPicPr>
          <p:cNvPr id="6" name="图片 5"/>
          <p:cNvPicPr>
            <a:picLocks noChangeAspect="1"/>
          </p:cNvPicPr>
          <p:nvPr/>
        </p:nvPicPr>
        <p:blipFill>
          <a:blip r:embed="rId2"/>
          <a:stretch>
            <a:fillRect/>
          </a:stretch>
        </p:blipFill>
        <p:spPr>
          <a:xfrm rot="5400000">
            <a:off x="5314200" y="1321406"/>
            <a:ext cx="2848193" cy="3600000"/>
          </a:xfrm>
          <a:prstGeom prst="rect">
            <a:avLst/>
          </a:prstGeom>
        </p:spPr>
      </p:pic>
      <p:pic>
        <p:nvPicPr>
          <p:cNvPr id="7" name="图片 6"/>
          <p:cNvPicPr>
            <a:picLocks noChangeAspect="1"/>
          </p:cNvPicPr>
          <p:nvPr/>
        </p:nvPicPr>
        <p:blipFill>
          <a:blip r:embed="rId3"/>
          <a:stretch>
            <a:fillRect/>
          </a:stretch>
        </p:blipFill>
        <p:spPr>
          <a:xfrm>
            <a:off x="768886" y="2786125"/>
            <a:ext cx="3594100" cy="495300"/>
          </a:xfrm>
          <a:prstGeom prst="rect">
            <a:avLst/>
          </a:prstGeom>
        </p:spPr>
      </p:pic>
    </p:spTree>
    <p:extLst>
      <p:ext uri="{BB962C8B-B14F-4D97-AF65-F5344CB8AC3E}">
        <p14:creationId xmlns:p14="http://schemas.microsoft.com/office/powerpoint/2010/main" val="64666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Pair variables</a:t>
            </a:r>
            <a:r>
              <a:rPr kumimoji="1" lang="zh-CN" altLang="en-US" dirty="0"/>
              <a:t>：可视化</a:t>
            </a:r>
            <a:endParaRPr kumimoji="1" lang="en-US" altLang="zh-CN" dirty="0"/>
          </a:p>
          <a:p>
            <a:pPr lvl="1"/>
            <a:r>
              <a:rPr lang="en-US" altLang="zh-CN" dirty="0"/>
              <a:t>Numerical vs. Numerical</a:t>
            </a:r>
          </a:p>
          <a:p>
            <a:pPr lvl="2"/>
            <a:r>
              <a:rPr lang="en-US" altLang="zh-CN" dirty="0"/>
              <a:t> Scatterplot/ Heat map for correlation</a:t>
            </a:r>
          </a:p>
          <a:p>
            <a:pPr lvl="1"/>
            <a:r>
              <a:rPr lang="en-US" altLang="zh-CN" dirty="0"/>
              <a:t>Categorical vs. Numerical</a:t>
            </a:r>
          </a:p>
          <a:p>
            <a:pPr lvl="2"/>
            <a:r>
              <a:rPr lang="en-US" altLang="zh-CN" dirty="0"/>
              <a:t>Histogram / categorical box plot</a:t>
            </a:r>
          </a:p>
          <a:p>
            <a:pPr lvl="1"/>
            <a:r>
              <a:rPr lang="en-US" altLang="zh-CN" dirty="0"/>
              <a:t>Two Categorical Variables</a:t>
            </a:r>
          </a:p>
          <a:p>
            <a:pPr lvl="2"/>
            <a:r>
              <a:rPr lang="en-US" altLang="zh-CN" dirty="0"/>
              <a:t>Bar chart/Grouped bar chart</a:t>
            </a:r>
            <a:endParaRPr kumimoji="1" lang="en-US" altLang="zh-CN" dirty="0"/>
          </a:p>
        </p:txBody>
      </p:sp>
      <p:pic>
        <p:nvPicPr>
          <p:cNvPr id="4" name="图片 3"/>
          <p:cNvPicPr>
            <a:picLocks noChangeAspect="1"/>
          </p:cNvPicPr>
          <p:nvPr/>
        </p:nvPicPr>
        <p:blipFill>
          <a:blip r:embed="rId2"/>
          <a:stretch>
            <a:fillRect/>
          </a:stretch>
        </p:blipFill>
        <p:spPr>
          <a:xfrm>
            <a:off x="6814169" y="138660"/>
            <a:ext cx="1628980" cy="1617520"/>
          </a:xfrm>
          <a:prstGeom prst="rect">
            <a:avLst/>
          </a:prstGeom>
        </p:spPr>
      </p:pic>
      <p:pic>
        <p:nvPicPr>
          <p:cNvPr id="6" name="图片 5"/>
          <p:cNvPicPr>
            <a:picLocks noChangeAspect="1"/>
          </p:cNvPicPr>
          <p:nvPr/>
        </p:nvPicPr>
        <p:blipFill rotWithShape="1">
          <a:blip r:embed="rId3"/>
          <a:srcRect t="27870" r="46670"/>
          <a:stretch/>
        </p:blipFill>
        <p:spPr>
          <a:xfrm>
            <a:off x="6847609" y="1896521"/>
            <a:ext cx="1562100" cy="1476758"/>
          </a:xfrm>
          <a:prstGeom prst="rect">
            <a:avLst/>
          </a:prstGeom>
        </p:spPr>
      </p:pic>
      <p:pic>
        <p:nvPicPr>
          <p:cNvPr id="8" name="图片 7"/>
          <p:cNvPicPr>
            <a:picLocks noChangeAspect="1"/>
          </p:cNvPicPr>
          <p:nvPr/>
        </p:nvPicPr>
        <p:blipFill rotWithShape="1">
          <a:blip r:embed="rId4"/>
          <a:srcRect t="7174"/>
          <a:stretch/>
        </p:blipFill>
        <p:spPr>
          <a:xfrm>
            <a:off x="5780809" y="3487579"/>
            <a:ext cx="2133600" cy="1201253"/>
          </a:xfrm>
          <a:prstGeom prst="rect">
            <a:avLst/>
          </a:prstGeom>
        </p:spPr>
      </p:pic>
      <p:pic>
        <p:nvPicPr>
          <p:cNvPr id="9" name="图片 8"/>
          <p:cNvPicPr>
            <a:picLocks noChangeAspect="1"/>
          </p:cNvPicPr>
          <p:nvPr/>
        </p:nvPicPr>
        <p:blipFill>
          <a:blip r:embed="rId5"/>
          <a:stretch>
            <a:fillRect/>
          </a:stretch>
        </p:blipFill>
        <p:spPr>
          <a:xfrm>
            <a:off x="2723724" y="3487579"/>
            <a:ext cx="2495976" cy="1108941"/>
          </a:xfrm>
          <a:prstGeom prst="rect">
            <a:avLst/>
          </a:prstGeom>
        </p:spPr>
      </p:pic>
      <p:pic>
        <p:nvPicPr>
          <p:cNvPr id="10" name="图片 9"/>
          <p:cNvPicPr>
            <a:picLocks noChangeAspect="1"/>
          </p:cNvPicPr>
          <p:nvPr/>
        </p:nvPicPr>
        <p:blipFill>
          <a:blip r:embed="rId6"/>
          <a:stretch>
            <a:fillRect/>
          </a:stretch>
        </p:blipFill>
        <p:spPr>
          <a:xfrm>
            <a:off x="284018" y="3471155"/>
            <a:ext cx="2173302" cy="1141788"/>
          </a:xfrm>
          <a:prstGeom prst="rect">
            <a:avLst/>
          </a:prstGeom>
        </p:spPr>
      </p:pic>
      <p:cxnSp>
        <p:nvCxnSpPr>
          <p:cNvPr id="11" name="Curved Connector 6"/>
          <p:cNvCxnSpPr>
            <a:endCxn id="6" idx="1"/>
          </p:cNvCxnSpPr>
          <p:nvPr/>
        </p:nvCxnSpPr>
        <p:spPr>
          <a:xfrm>
            <a:off x="5367135" y="1700646"/>
            <a:ext cx="1480474" cy="934254"/>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3" name="Curved Connector 6"/>
          <p:cNvCxnSpPr/>
          <p:nvPr/>
        </p:nvCxnSpPr>
        <p:spPr>
          <a:xfrm flipV="1">
            <a:off x="2895448" y="962267"/>
            <a:ext cx="3935441" cy="671061"/>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5" name="Curved Connector 6"/>
          <p:cNvCxnSpPr>
            <a:endCxn id="8" idx="1"/>
          </p:cNvCxnSpPr>
          <p:nvPr/>
        </p:nvCxnSpPr>
        <p:spPr>
          <a:xfrm>
            <a:off x="4572000" y="2970431"/>
            <a:ext cx="1208809" cy="1117775"/>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7" name="Curved Connector 6"/>
          <p:cNvCxnSpPr>
            <a:endCxn id="9" idx="0"/>
          </p:cNvCxnSpPr>
          <p:nvPr/>
        </p:nvCxnSpPr>
        <p:spPr>
          <a:xfrm rot="16200000" flipH="1">
            <a:off x="3182369" y="2698236"/>
            <a:ext cx="1076036" cy="502649"/>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9" name="Curved Connector 6"/>
          <p:cNvCxnSpPr>
            <a:endCxn id="10" idx="0"/>
          </p:cNvCxnSpPr>
          <p:nvPr/>
        </p:nvCxnSpPr>
        <p:spPr>
          <a:xfrm rot="5400000">
            <a:off x="1274725" y="2491065"/>
            <a:ext cx="1076035" cy="884145"/>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48849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柱状图</a:t>
            </a:r>
            <a:endParaRPr lang="en-US" altLang="zh-CN" dirty="0"/>
          </a:p>
          <a:p>
            <a:pPr lvl="1"/>
            <a:r>
              <a:rPr lang="zh-CN" altLang="en-US" dirty="0"/>
              <a:t>一个变量为离散型（</a:t>
            </a:r>
            <a:r>
              <a:rPr lang="en-US" altLang="zh-CN" dirty="0"/>
              <a:t>Categorical</a:t>
            </a:r>
            <a:r>
              <a:rPr lang="zh-CN" altLang="en-US" dirty="0"/>
              <a:t>）、一个变量为数值型</a:t>
            </a:r>
            <a:endParaRPr lang="en-US" altLang="zh-CN" dirty="0"/>
          </a:p>
          <a:p>
            <a:endParaRPr kumimoji="1" lang="en-US" altLang="zh-CN"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018" y="1732633"/>
            <a:ext cx="6957963" cy="3023517"/>
          </a:xfrm>
          <a:prstGeom prst="rect">
            <a:avLst/>
          </a:prstGeom>
        </p:spPr>
      </p:pic>
    </p:spTree>
    <p:extLst>
      <p:ext uri="{BB962C8B-B14F-4D97-AF65-F5344CB8AC3E}">
        <p14:creationId xmlns:p14="http://schemas.microsoft.com/office/powerpoint/2010/main" val="3169064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散点图</a:t>
            </a:r>
            <a:endParaRPr lang="en-US" altLang="zh-CN" dirty="0"/>
          </a:p>
          <a:p>
            <a:pPr lvl="1"/>
            <a:r>
              <a:rPr lang="zh-CN" altLang="en-US" dirty="0"/>
              <a:t>两个变量均为数值型</a:t>
            </a:r>
            <a:endParaRPr lang="en-US" altLang="zh-CN" dirty="0"/>
          </a:p>
          <a:p>
            <a:endParaRPr kumimoji="1" lang="en-US" altLang="zh-CN" dirty="0"/>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644" y="1648697"/>
            <a:ext cx="5869306" cy="2962080"/>
          </a:xfrm>
          <a:prstGeom prst="rect">
            <a:avLst/>
          </a:prstGeom>
        </p:spPr>
      </p:pic>
    </p:spTree>
    <p:extLst>
      <p:ext uri="{BB962C8B-B14F-4D97-AF65-F5344CB8AC3E}">
        <p14:creationId xmlns:p14="http://schemas.microsoft.com/office/powerpoint/2010/main" val="191996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热力图示例</a:t>
            </a:r>
            <a:endParaRPr lang="en-US" altLang="zh-CN" dirty="0"/>
          </a:p>
          <a:p>
            <a:pPr lvl="1"/>
            <a:r>
              <a:rPr lang="zh-CN" altLang="en-US" dirty="0"/>
              <a:t>两个变量均为离散型，计算相关性</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63" y="1775459"/>
            <a:ext cx="2454117" cy="28047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8630" y="1775459"/>
            <a:ext cx="3954780" cy="2624854"/>
          </a:xfrm>
          <a:prstGeom prst="rect">
            <a:avLst/>
          </a:prstGeom>
        </p:spPr>
      </p:pic>
      <p:sp>
        <p:nvSpPr>
          <p:cNvPr id="5" name="标题 4"/>
          <p:cNvSpPr>
            <a:spLocks noGrp="1"/>
          </p:cNvSpPr>
          <p:nvPr>
            <p:ph type="title"/>
          </p:nvPr>
        </p:nvSpPr>
        <p:spPr/>
        <p:txBody>
          <a:bodyPr/>
          <a:lstStyle/>
          <a:p>
            <a:r>
              <a:rPr lang="zh-CN" altLang="en-US" dirty="0"/>
              <a:t>探索式数据分析</a:t>
            </a:r>
          </a:p>
        </p:txBody>
      </p:sp>
      <p:sp>
        <p:nvSpPr>
          <p:cNvPr id="2" name="矩形 1">
            <a:extLst>
              <a:ext uri="{FF2B5EF4-FFF2-40B4-BE49-F238E27FC236}">
                <a16:creationId xmlns:a16="http://schemas.microsoft.com/office/drawing/2014/main" id="{41F82ACF-8A52-472F-95E3-BE30700FD372}"/>
              </a:ext>
            </a:extLst>
          </p:cNvPr>
          <p:cNvSpPr/>
          <p:nvPr/>
        </p:nvSpPr>
        <p:spPr>
          <a:xfrm>
            <a:off x="4572000" y="1832427"/>
            <a:ext cx="1451429" cy="7910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矩形 7">
            <a:extLst>
              <a:ext uri="{FF2B5EF4-FFF2-40B4-BE49-F238E27FC236}">
                <a16:creationId xmlns:a16="http://schemas.microsoft.com/office/drawing/2014/main" id="{3D6B9CBF-431E-4988-8119-DCE750891DBD}"/>
              </a:ext>
            </a:extLst>
          </p:cNvPr>
          <p:cNvSpPr/>
          <p:nvPr/>
        </p:nvSpPr>
        <p:spPr>
          <a:xfrm>
            <a:off x="6023429" y="1832427"/>
            <a:ext cx="1451429" cy="7910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9" name="矩形 8">
            <a:extLst>
              <a:ext uri="{FF2B5EF4-FFF2-40B4-BE49-F238E27FC236}">
                <a16:creationId xmlns:a16="http://schemas.microsoft.com/office/drawing/2014/main" id="{93A5F0CA-8D6A-4BEC-A171-C85100BD5D9F}"/>
              </a:ext>
            </a:extLst>
          </p:cNvPr>
          <p:cNvSpPr/>
          <p:nvPr/>
        </p:nvSpPr>
        <p:spPr>
          <a:xfrm>
            <a:off x="4572000" y="2623456"/>
            <a:ext cx="1451429" cy="7910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矩形 9">
            <a:extLst>
              <a:ext uri="{FF2B5EF4-FFF2-40B4-BE49-F238E27FC236}">
                <a16:creationId xmlns:a16="http://schemas.microsoft.com/office/drawing/2014/main" id="{64B351CA-3604-4D1E-9DDA-480CCFCFDCB9}"/>
              </a:ext>
            </a:extLst>
          </p:cNvPr>
          <p:cNvSpPr/>
          <p:nvPr/>
        </p:nvSpPr>
        <p:spPr>
          <a:xfrm>
            <a:off x="6023429" y="2623456"/>
            <a:ext cx="1451429" cy="7910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 name="矩形 10">
            <a:extLst>
              <a:ext uri="{FF2B5EF4-FFF2-40B4-BE49-F238E27FC236}">
                <a16:creationId xmlns:a16="http://schemas.microsoft.com/office/drawing/2014/main" id="{B15F1D21-73CB-4EDC-9B71-BBB990650F2A}"/>
              </a:ext>
            </a:extLst>
          </p:cNvPr>
          <p:cNvSpPr/>
          <p:nvPr/>
        </p:nvSpPr>
        <p:spPr>
          <a:xfrm>
            <a:off x="4572000" y="3414485"/>
            <a:ext cx="1451429" cy="7910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矩形 11">
            <a:extLst>
              <a:ext uri="{FF2B5EF4-FFF2-40B4-BE49-F238E27FC236}">
                <a16:creationId xmlns:a16="http://schemas.microsoft.com/office/drawing/2014/main" id="{516FAD22-9277-41DC-8D8E-5DA60510E85E}"/>
              </a:ext>
            </a:extLst>
          </p:cNvPr>
          <p:cNvSpPr/>
          <p:nvPr/>
        </p:nvSpPr>
        <p:spPr>
          <a:xfrm>
            <a:off x="6023429" y="3414485"/>
            <a:ext cx="1451429" cy="79102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Tree>
    <p:extLst>
      <p:ext uri="{BB962C8B-B14F-4D97-AF65-F5344CB8AC3E}">
        <p14:creationId xmlns:p14="http://schemas.microsoft.com/office/powerpoint/2010/main" val="1469894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519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spcBef>
                <a:spcPts val="0"/>
              </a:spcBef>
            </a:pPr>
            <a:r>
              <a:rPr lang="zh-CN" altLang="en-US" dirty="0"/>
              <a:t>多变量分析</a:t>
            </a:r>
            <a:r>
              <a:rPr lang="en-US" altLang="zh-CN" dirty="0">
                <a:solidFill>
                  <a:srgbClr val="C00000"/>
                </a:solidFill>
              </a:rPr>
              <a:t>Multivariate analysis and visualization </a:t>
            </a:r>
          </a:p>
          <a:p>
            <a:pPr lvl="1" algn="just">
              <a:spcBef>
                <a:spcPts val="0"/>
              </a:spcBef>
            </a:pPr>
            <a:r>
              <a:rPr lang="en-US" altLang="zh-CN" dirty="0"/>
              <a:t>performed to understand interactions between different fields in the dataset</a:t>
            </a:r>
          </a:p>
          <a:p>
            <a:pPr algn="just">
              <a:spcBef>
                <a:spcPts val="0"/>
              </a:spcBef>
            </a:pPr>
            <a:endParaRPr lang="en-US" altLang="zh-CN" dirty="0"/>
          </a:p>
          <a:p>
            <a:pPr algn="just">
              <a:spcBef>
                <a:spcPts val="0"/>
              </a:spcBef>
            </a:pPr>
            <a:r>
              <a:rPr lang="zh-CN" altLang="en-US" dirty="0"/>
              <a:t>降维</a:t>
            </a:r>
            <a:r>
              <a:rPr lang="en-US" altLang="zh-CN" dirty="0"/>
              <a:t>Dimensionality reduction</a:t>
            </a:r>
          </a:p>
          <a:p>
            <a:pPr lvl="1" algn="just">
              <a:spcBef>
                <a:spcPts val="0"/>
              </a:spcBef>
            </a:pPr>
            <a:r>
              <a:rPr lang="en-US" altLang="zh-CN" dirty="0"/>
              <a:t>Deal with high dimensional data</a:t>
            </a:r>
          </a:p>
          <a:p>
            <a:pPr lvl="1" algn="just">
              <a:spcBef>
                <a:spcPts val="0"/>
              </a:spcBef>
            </a:pPr>
            <a:r>
              <a:rPr lang="en-US" altLang="zh-CN" dirty="0"/>
              <a:t>Reduce the dimension first</a:t>
            </a:r>
          </a:p>
          <a:p>
            <a:pPr lvl="2" algn="just">
              <a:spcBef>
                <a:spcPts val="0"/>
              </a:spcBef>
            </a:pPr>
            <a:r>
              <a:rPr lang="en-US" altLang="zh-CN" dirty="0"/>
              <a:t>understand the fields in the data that </a:t>
            </a:r>
            <a:r>
              <a:rPr lang="en-US" altLang="zh-CN" dirty="0">
                <a:solidFill>
                  <a:srgbClr val="C00000"/>
                </a:solidFill>
              </a:rPr>
              <a:t>account for the most variance </a:t>
            </a:r>
            <a:r>
              <a:rPr lang="en-US" altLang="zh-CN" dirty="0"/>
              <a:t>between observations</a:t>
            </a:r>
          </a:p>
          <a:p>
            <a:pPr lvl="2" algn="just">
              <a:spcBef>
                <a:spcPts val="0"/>
              </a:spcBef>
            </a:pPr>
            <a:r>
              <a:rPr lang="en-US" altLang="zh-CN" dirty="0">
                <a:solidFill>
                  <a:srgbClr val="C00000"/>
                </a:solidFill>
              </a:rPr>
              <a:t>Reduce data volume</a:t>
            </a:r>
          </a:p>
          <a:p>
            <a:pPr lvl="1" algn="just">
              <a:spcBef>
                <a:spcPts val="0"/>
              </a:spcBef>
            </a:pPr>
            <a:r>
              <a:rPr lang="en-US" altLang="zh-CN" dirty="0"/>
              <a:t>The visualize in 2d or 3d space to understand the data</a:t>
            </a:r>
          </a:p>
          <a:p>
            <a:pPr lvl="1" algn="just">
              <a:spcBef>
                <a:spcPts val="0"/>
              </a:spcBef>
            </a:pPr>
            <a:endParaRPr lang="en-US" altLang="zh-CN" dirty="0"/>
          </a:p>
          <a:p>
            <a:pPr algn="just">
              <a:spcBef>
                <a:spcPts val="0"/>
              </a:spcBef>
            </a:pPr>
            <a:endParaRPr kumimoji="1" lang="en-US" altLang="zh-CN" dirty="0"/>
          </a:p>
        </p:txBody>
      </p:sp>
    </p:spTree>
    <p:extLst>
      <p:ext uri="{BB962C8B-B14F-4D97-AF65-F5344CB8AC3E}">
        <p14:creationId xmlns:p14="http://schemas.microsoft.com/office/powerpoint/2010/main" val="1301035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38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探索式数据分析</a:t>
            </a:r>
            <a:endParaRPr kumimoji="1" lang="en-US" altLang="zh-CN" dirty="0"/>
          </a:p>
        </p:txBody>
      </p:sp>
      <p:pic>
        <p:nvPicPr>
          <p:cNvPr id="6" name="图片 5"/>
          <p:cNvPicPr>
            <a:picLocks noChangeAspect="1"/>
          </p:cNvPicPr>
          <p:nvPr/>
        </p:nvPicPr>
        <p:blipFill>
          <a:blip r:embed="rId2"/>
          <a:stretch>
            <a:fillRect/>
          </a:stretch>
        </p:blipFill>
        <p:spPr>
          <a:xfrm>
            <a:off x="1876221" y="1211228"/>
            <a:ext cx="5089152" cy="3589605"/>
          </a:xfrm>
          <a:prstGeom prst="rect">
            <a:avLst/>
          </a:prstGeom>
        </p:spPr>
      </p:pic>
    </p:spTree>
    <p:extLst>
      <p:ext uri="{BB962C8B-B14F-4D97-AF65-F5344CB8AC3E}">
        <p14:creationId xmlns:p14="http://schemas.microsoft.com/office/powerpoint/2010/main" val="777191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数据采样：为什么要数据采样</a:t>
            </a:r>
            <a:endParaRPr kumimoji="1" lang="en-US" altLang="zh-CN" dirty="0"/>
          </a:p>
          <a:p>
            <a:pPr lvl="1"/>
            <a:r>
              <a:rPr kumimoji="1" lang="zh-CN" altLang="en-US" dirty="0"/>
              <a:t>当数据量很大的时候，为了在探索式分析中提高效率</a:t>
            </a:r>
            <a:endParaRPr kumimoji="1" lang="en-US" altLang="zh-CN" dirty="0"/>
          </a:p>
          <a:p>
            <a:pPr lvl="1"/>
            <a:r>
              <a:rPr kumimoji="1" lang="zh-CN" altLang="en-US" dirty="0"/>
              <a:t>需要对数据进行采样：选择</a:t>
            </a:r>
            <a:r>
              <a:rPr kumimoji="1" lang="zh-CN" altLang="en-US" dirty="0">
                <a:solidFill>
                  <a:srgbClr val="C00000"/>
                </a:solidFill>
              </a:rPr>
              <a:t>有代表性的数据子集</a:t>
            </a:r>
            <a:r>
              <a:rPr kumimoji="1" lang="zh-CN" altLang="en-US" dirty="0"/>
              <a:t>，减小数据量</a:t>
            </a:r>
            <a:endParaRPr kumimoji="1" lang="en-US" altLang="zh-CN" dirty="0"/>
          </a:p>
          <a:p>
            <a:pPr lvl="2"/>
            <a:r>
              <a:rPr kumimoji="1" lang="zh-CN" altLang="en-US" dirty="0"/>
              <a:t>总体和采样</a:t>
            </a:r>
            <a:endParaRPr kumimoji="1" lang="en-US" altLang="zh-CN" dirty="0"/>
          </a:p>
        </p:txBody>
      </p:sp>
      <p:pic>
        <p:nvPicPr>
          <p:cNvPr id="4" name="图片 3"/>
          <p:cNvPicPr>
            <a:picLocks noChangeAspect="1"/>
          </p:cNvPicPr>
          <p:nvPr/>
        </p:nvPicPr>
        <p:blipFill>
          <a:blip r:embed="rId2"/>
          <a:stretch>
            <a:fillRect/>
          </a:stretch>
        </p:blipFill>
        <p:spPr>
          <a:xfrm>
            <a:off x="3326130" y="2050021"/>
            <a:ext cx="2947034" cy="2538489"/>
          </a:xfrm>
          <a:prstGeom prst="rect">
            <a:avLst/>
          </a:prstGeom>
        </p:spPr>
      </p:pic>
    </p:spTree>
    <p:extLst>
      <p:ext uri="{BB962C8B-B14F-4D97-AF65-F5344CB8AC3E}">
        <p14:creationId xmlns:p14="http://schemas.microsoft.com/office/powerpoint/2010/main" val="1472267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主流采样方法</a:t>
            </a:r>
            <a:endParaRPr kumimoji="1" lang="en-US" altLang="zh-CN" dirty="0"/>
          </a:p>
          <a:p>
            <a:pPr lvl="1"/>
            <a:r>
              <a:rPr kumimoji="1" lang="zh-CN" altLang="en-US" dirty="0"/>
              <a:t>随机采样</a:t>
            </a:r>
            <a:endParaRPr kumimoji="1" lang="en-US" altLang="zh-CN" dirty="0"/>
          </a:p>
          <a:p>
            <a:pPr lvl="1"/>
            <a:r>
              <a:rPr kumimoji="1" lang="zh-CN" altLang="en-US" dirty="0"/>
              <a:t>系统采样</a:t>
            </a:r>
            <a:endParaRPr kumimoji="1" lang="en-US" altLang="zh-CN" dirty="0"/>
          </a:p>
          <a:p>
            <a:pPr lvl="1"/>
            <a:r>
              <a:rPr kumimoji="1" lang="zh-CN" altLang="en-US" dirty="0"/>
              <a:t>分层采样</a:t>
            </a:r>
            <a:endParaRPr kumimoji="1" lang="en-US" altLang="zh-CN" dirty="0"/>
          </a:p>
          <a:p>
            <a:pPr lvl="1"/>
            <a:r>
              <a:rPr kumimoji="1" lang="zh-CN" altLang="en-US" dirty="0"/>
              <a:t>整群采样</a:t>
            </a:r>
            <a:endParaRPr kumimoji="1" lang="en-US" altLang="zh-CN" dirty="0"/>
          </a:p>
        </p:txBody>
      </p:sp>
      <p:pic>
        <p:nvPicPr>
          <p:cNvPr id="4" name="图片 3"/>
          <p:cNvPicPr>
            <a:picLocks noChangeAspect="1"/>
          </p:cNvPicPr>
          <p:nvPr/>
        </p:nvPicPr>
        <p:blipFill>
          <a:blip r:embed="rId2"/>
          <a:stretch>
            <a:fillRect/>
          </a:stretch>
        </p:blipFill>
        <p:spPr>
          <a:xfrm>
            <a:off x="4421096" y="1309324"/>
            <a:ext cx="3567245" cy="2880000"/>
          </a:xfrm>
          <a:prstGeom prst="rect">
            <a:avLst/>
          </a:prstGeom>
        </p:spPr>
      </p:pic>
    </p:spTree>
    <p:extLst>
      <p:ext uri="{BB962C8B-B14F-4D97-AF65-F5344CB8AC3E}">
        <p14:creationId xmlns:p14="http://schemas.microsoft.com/office/powerpoint/2010/main" val="2845442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主流采样方法</a:t>
            </a:r>
            <a:endParaRPr kumimoji="1" lang="en-US" altLang="zh-CN" dirty="0"/>
          </a:p>
          <a:p>
            <a:pPr lvl="1"/>
            <a:r>
              <a:rPr kumimoji="1" lang="zh-CN" altLang="en-US" dirty="0"/>
              <a:t>随机采样</a:t>
            </a:r>
            <a:endParaRPr kumimoji="1" lang="en-US" altLang="zh-CN" dirty="0"/>
          </a:p>
          <a:p>
            <a:pPr lvl="1"/>
            <a:r>
              <a:rPr kumimoji="1" lang="zh-CN" altLang="en-US" dirty="0"/>
              <a:t>系统采样</a:t>
            </a:r>
            <a:endParaRPr kumimoji="1" lang="en-US" altLang="zh-CN" dirty="0"/>
          </a:p>
          <a:p>
            <a:pPr lvl="1"/>
            <a:r>
              <a:rPr kumimoji="1" lang="zh-CN" altLang="en-US" dirty="0"/>
              <a:t>分层采样</a:t>
            </a:r>
            <a:endParaRPr kumimoji="1" lang="en-US" altLang="zh-CN" dirty="0"/>
          </a:p>
          <a:p>
            <a:pPr lvl="1"/>
            <a:r>
              <a:rPr kumimoji="1" lang="zh-CN" altLang="en-US" dirty="0"/>
              <a:t>整群采样</a:t>
            </a:r>
            <a:endParaRPr kumimoji="1" lang="en-US" altLang="zh-CN" dirty="0"/>
          </a:p>
        </p:txBody>
      </p:sp>
      <p:pic>
        <p:nvPicPr>
          <p:cNvPr id="4" name="图片 3"/>
          <p:cNvPicPr>
            <a:picLocks noChangeAspect="1"/>
          </p:cNvPicPr>
          <p:nvPr/>
        </p:nvPicPr>
        <p:blipFill>
          <a:blip r:embed="rId2"/>
          <a:stretch>
            <a:fillRect/>
          </a:stretch>
        </p:blipFill>
        <p:spPr>
          <a:xfrm>
            <a:off x="5041582" y="1378267"/>
            <a:ext cx="3567245" cy="2880000"/>
          </a:xfrm>
          <a:prstGeom prst="rect">
            <a:avLst/>
          </a:prstGeom>
        </p:spPr>
      </p:pic>
      <p:sp>
        <p:nvSpPr>
          <p:cNvPr id="5" name="矩形 4"/>
          <p:cNvSpPr/>
          <p:nvPr/>
        </p:nvSpPr>
        <p:spPr>
          <a:xfrm>
            <a:off x="201930" y="2787650"/>
            <a:ext cx="4511040" cy="1661993"/>
          </a:xfrm>
          <a:prstGeom prst="rect">
            <a:avLst/>
          </a:prstGeom>
          <a:solidFill>
            <a:schemeClr val="accent3">
              <a:lumMod val="20000"/>
              <a:lumOff val="80000"/>
            </a:schemeClr>
          </a:solidFill>
          <a:ln>
            <a:solidFill>
              <a:srgbClr val="C00000"/>
            </a:solidFill>
          </a:ln>
        </p:spPr>
        <p:txBody>
          <a:bodyPr wrap="square">
            <a:spAutoFit/>
          </a:bodyPr>
          <a:lstStyle/>
          <a:p>
            <a:pPr marL="285750" indent="-285750" algn="just">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Simple random sampling</a:t>
            </a:r>
          </a:p>
          <a:p>
            <a:pPr marL="742950" lvl="1" indent="-285750" algn="just">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In a simple random sample, </a:t>
            </a:r>
            <a:r>
              <a:rPr lang="en-US" altLang="zh-CN" sz="1600" dirty="0">
                <a:solidFill>
                  <a:srgbClr val="C00000"/>
                </a:solidFill>
                <a:latin typeface="微软雅黑" panose="020B0503020204020204" pitchFamily="34" charset="-122"/>
                <a:ea typeface="微软雅黑" panose="020B0503020204020204" pitchFamily="34" charset="-122"/>
              </a:rPr>
              <a:t>every member of the population has an equal chance of being selected</a:t>
            </a:r>
          </a:p>
          <a:p>
            <a:pPr marL="742950" lvl="1" indent="-285750" algn="just">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Your sampling frame should include the whole population</a:t>
            </a:r>
            <a:endParaRPr lang="en-US" altLang="zh-CN" sz="1600" i="0" dirty="0">
              <a:effectLst/>
              <a:latin typeface="微软雅黑" panose="020B0503020204020204" pitchFamily="34" charset="-122"/>
              <a:ea typeface="微软雅黑" panose="020B0503020204020204" pitchFamily="34" charset="-122"/>
            </a:endParaRPr>
          </a:p>
        </p:txBody>
      </p:sp>
      <p:sp>
        <p:nvSpPr>
          <p:cNvPr id="6" name="圆角矩形 5"/>
          <p:cNvSpPr/>
          <p:nvPr/>
        </p:nvSpPr>
        <p:spPr>
          <a:xfrm>
            <a:off x="1002030" y="1230630"/>
            <a:ext cx="1554480" cy="3238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4712970" y="1127760"/>
            <a:ext cx="2053590" cy="15316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962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主流采样方法</a:t>
            </a:r>
            <a:endParaRPr kumimoji="1" lang="en-US" altLang="zh-CN" dirty="0"/>
          </a:p>
          <a:p>
            <a:pPr lvl="1"/>
            <a:r>
              <a:rPr kumimoji="1" lang="zh-CN" altLang="en-US" dirty="0"/>
              <a:t>随机采样</a:t>
            </a:r>
            <a:endParaRPr kumimoji="1" lang="en-US" altLang="zh-CN" dirty="0"/>
          </a:p>
          <a:p>
            <a:pPr lvl="1"/>
            <a:r>
              <a:rPr kumimoji="1" lang="zh-CN" altLang="en-US" dirty="0"/>
              <a:t>系统采样</a:t>
            </a:r>
            <a:endParaRPr kumimoji="1" lang="en-US" altLang="zh-CN" dirty="0"/>
          </a:p>
          <a:p>
            <a:pPr lvl="1"/>
            <a:r>
              <a:rPr kumimoji="1" lang="zh-CN" altLang="en-US" dirty="0"/>
              <a:t>分层采样</a:t>
            </a:r>
            <a:endParaRPr kumimoji="1" lang="en-US" altLang="zh-CN" dirty="0"/>
          </a:p>
          <a:p>
            <a:pPr lvl="1"/>
            <a:r>
              <a:rPr kumimoji="1" lang="zh-CN" altLang="en-US" dirty="0"/>
              <a:t>整群采样</a:t>
            </a:r>
            <a:endParaRPr kumimoji="1" lang="en-US" altLang="zh-CN" dirty="0"/>
          </a:p>
        </p:txBody>
      </p:sp>
      <p:pic>
        <p:nvPicPr>
          <p:cNvPr id="4" name="图片 3"/>
          <p:cNvPicPr>
            <a:picLocks noChangeAspect="1"/>
          </p:cNvPicPr>
          <p:nvPr/>
        </p:nvPicPr>
        <p:blipFill>
          <a:blip r:embed="rId2"/>
          <a:stretch>
            <a:fillRect/>
          </a:stretch>
        </p:blipFill>
        <p:spPr>
          <a:xfrm>
            <a:off x="5041582" y="1378267"/>
            <a:ext cx="3567245" cy="2880000"/>
          </a:xfrm>
          <a:prstGeom prst="rect">
            <a:avLst/>
          </a:prstGeom>
        </p:spPr>
      </p:pic>
      <p:sp>
        <p:nvSpPr>
          <p:cNvPr id="6" name="圆角矩形 5"/>
          <p:cNvSpPr/>
          <p:nvPr/>
        </p:nvSpPr>
        <p:spPr>
          <a:xfrm>
            <a:off x="990600" y="1531620"/>
            <a:ext cx="1554480" cy="3238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774180" y="1314450"/>
            <a:ext cx="2053590" cy="15316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201930" y="2556147"/>
            <a:ext cx="4698682" cy="1169551"/>
          </a:xfrm>
          <a:prstGeom prst="rect">
            <a:avLst/>
          </a:prstGeom>
          <a:solidFill>
            <a:schemeClr val="accent3">
              <a:lumMod val="20000"/>
              <a:lumOff val="80000"/>
            </a:schemeClr>
          </a:solidFill>
          <a:ln>
            <a:solidFill>
              <a:srgbClr val="C00000"/>
            </a:solidFill>
          </a:ln>
        </p:spPr>
        <p:txBody>
          <a:bodyPr wrap="square">
            <a:spAutoFit/>
          </a:bodyPr>
          <a:lstStyle/>
          <a:p>
            <a:pPr marL="285750" indent="-285750" algn="just">
              <a:buFont typeface="Arial" panose="020B0604020202020204" pitchFamily="34" charset="0"/>
              <a:buChar char="•"/>
            </a:pPr>
            <a:r>
              <a:rPr lang="en-US" altLang="zh-CN" sz="1400" b="1" dirty="0">
                <a:latin typeface="微软雅黑" panose="020B0503020204020204" pitchFamily="34" charset="-122"/>
                <a:ea typeface="微软雅黑" panose="020B0503020204020204" pitchFamily="34" charset="-122"/>
              </a:rPr>
              <a:t>Systematic sampling</a:t>
            </a:r>
          </a:p>
          <a:p>
            <a:pPr marL="285750" indent="-285750" algn="just">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Every member of the population is listed with a number, but instead of randomly generating numbers, </a:t>
            </a:r>
            <a:r>
              <a:rPr lang="en-US" altLang="zh-CN" sz="1400" dirty="0">
                <a:solidFill>
                  <a:srgbClr val="C00000"/>
                </a:solidFill>
                <a:latin typeface="微软雅黑" panose="020B0503020204020204" pitchFamily="34" charset="-122"/>
                <a:ea typeface="微软雅黑" panose="020B0503020204020204" pitchFamily="34" charset="-122"/>
              </a:rPr>
              <a:t>individuals are chosen at regular intervals</a:t>
            </a:r>
            <a:endParaRPr lang="en-US" altLang="zh-CN" sz="1400" i="0" dirty="0">
              <a:effectLst/>
              <a:latin typeface="微软雅黑" panose="020B0503020204020204" pitchFamily="34" charset="-122"/>
              <a:ea typeface="微软雅黑" panose="020B0503020204020204" pitchFamily="34" charset="-122"/>
            </a:endParaRPr>
          </a:p>
        </p:txBody>
      </p:sp>
      <p:sp>
        <p:nvSpPr>
          <p:cNvPr id="9" name="矩形 8"/>
          <p:cNvSpPr/>
          <p:nvPr/>
        </p:nvSpPr>
        <p:spPr>
          <a:xfrm>
            <a:off x="201930" y="3791330"/>
            <a:ext cx="4748212" cy="1200329"/>
          </a:xfrm>
          <a:prstGeom prst="rect">
            <a:avLst/>
          </a:prstGeom>
          <a:solidFill>
            <a:schemeClr val="accent3">
              <a:lumMod val="20000"/>
              <a:lumOff val="80000"/>
            </a:schemeClr>
          </a:solidFill>
          <a:ln>
            <a:solidFill>
              <a:srgbClr val="C00000"/>
            </a:solidFill>
          </a:ln>
        </p:spPr>
        <p:txBody>
          <a:bodyPr wrap="square">
            <a:spAutoFit/>
          </a:bodyPr>
          <a:lstStyle/>
          <a:p>
            <a:pPr marL="171450" indent="-171450" algn="just">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Example</a:t>
            </a:r>
          </a:p>
          <a:p>
            <a:pPr marL="171450" indent="-171450" algn="just">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All employees of the company are listed in alphabetical order. From the first 10 numbers, you randomly select a starting point: number 6. From number 6 onwards, every 10th person on the list is selected (6, 16, 26, 36, and so on), and you end up with a sample of 100 people</a:t>
            </a:r>
            <a:endParaRPr lang="en-US" altLang="zh-CN" sz="12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4449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主流采样方法</a:t>
            </a:r>
            <a:endParaRPr kumimoji="1" lang="en-US" altLang="zh-CN" dirty="0"/>
          </a:p>
          <a:p>
            <a:pPr lvl="1"/>
            <a:r>
              <a:rPr kumimoji="1" lang="zh-CN" altLang="en-US" dirty="0"/>
              <a:t>随机采样</a:t>
            </a:r>
            <a:endParaRPr kumimoji="1" lang="en-US" altLang="zh-CN" dirty="0"/>
          </a:p>
          <a:p>
            <a:pPr lvl="1"/>
            <a:r>
              <a:rPr kumimoji="1" lang="zh-CN" altLang="en-US" dirty="0"/>
              <a:t>系统采样</a:t>
            </a:r>
            <a:endParaRPr kumimoji="1" lang="en-US" altLang="zh-CN" dirty="0"/>
          </a:p>
          <a:p>
            <a:pPr lvl="1"/>
            <a:r>
              <a:rPr kumimoji="1" lang="zh-CN" altLang="en-US" dirty="0"/>
              <a:t>分层采样</a:t>
            </a:r>
            <a:endParaRPr kumimoji="1" lang="en-US" altLang="zh-CN" dirty="0"/>
          </a:p>
          <a:p>
            <a:pPr lvl="1"/>
            <a:r>
              <a:rPr kumimoji="1" lang="zh-CN" altLang="en-US" dirty="0"/>
              <a:t>整群采样</a:t>
            </a:r>
            <a:endParaRPr kumimoji="1" lang="en-US" altLang="zh-CN" dirty="0"/>
          </a:p>
        </p:txBody>
      </p:sp>
      <p:pic>
        <p:nvPicPr>
          <p:cNvPr id="4" name="图片 3"/>
          <p:cNvPicPr>
            <a:picLocks noChangeAspect="1"/>
          </p:cNvPicPr>
          <p:nvPr/>
        </p:nvPicPr>
        <p:blipFill>
          <a:blip r:embed="rId2"/>
          <a:stretch>
            <a:fillRect/>
          </a:stretch>
        </p:blipFill>
        <p:spPr>
          <a:xfrm>
            <a:off x="5041582" y="1378267"/>
            <a:ext cx="3567245" cy="2880000"/>
          </a:xfrm>
          <a:prstGeom prst="rect">
            <a:avLst/>
          </a:prstGeom>
        </p:spPr>
      </p:pic>
      <p:sp>
        <p:nvSpPr>
          <p:cNvPr id="5" name="矩形 4"/>
          <p:cNvSpPr/>
          <p:nvPr/>
        </p:nvSpPr>
        <p:spPr>
          <a:xfrm>
            <a:off x="254794" y="2467779"/>
            <a:ext cx="4511040" cy="1200329"/>
          </a:xfrm>
          <a:prstGeom prst="rect">
            <a:avLst/>
          </a:prstGeom>
          <a:solidFill>
            <a:schemeClr val="accent3">
              <a:lumMod val="20000"/>
              <a:lumOff val="80000"/>
            </a:schemeClr>
          </a:solidFill>
          <a:ln>
            <a:solidFill>
              <a:srgbClr val="C00000"/>
            </a:solidFill>
          </a:ln>
        </p:spPr>
        <p:txBody>
          <a:bodyPr wrap="square">
            <a:spAutoFit/>
          </a:bodyPr>
          <a:lstStyle/>
          <a:p>
            <a:pPr marL="171450" indent="-171450" algn="just">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Stratified sampling</a:t>
            </a:r>
          </a:p>
          <a:p>
            <a:pPr marL="171450" indent="-171450" algn="just">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It involves dividing the population into </a:t>
            </a:r>
            <a:r>
              <a:rPr lang="en-US" altLang="zh-CN" sz="1200" dirty="0">
                <a:solidFill>
                  <a:srgbClr val="C00000"/>
                </a:solidFill>
                <a:latin typeface="微软雅黑" panose="020B0503020204020204" pitchFamily="34" charset="-122"/>
                <a:ea typeface="微软雅黑" panose="020B0503020204020204" pitchFamily="34" charset="-122"/>
              </a:rPr>
              <a:t>subpopulations</a:t>
            </a:r>
            <a:r>
              <a:rPr lang="en-US" altLang="zh-CN" sz="1200" dirty="0">
                <a:latin typeface="微软雅黑" panose="020B0503020204020204" pitchFamily="34" charset="-122"/>
                <a:ea typeface="微软雅黑" panose="020B0503020204020204" pitchFamily="34" charset="-122"/>
              </a:rPr>
              <a:t> that may differ in important ways</a:t>
            </a:r>
          </a:p>
          <a:p>
            <a:pPr marL="171450" indent="-171450" algn="just">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It allows you draw more precise conclusions by ensuring that every subgroup is properly represented in the sample</a:t>
            </a:r>
            <a:endParaRPr lang="en-US" altLang="zh-CN" sz="1200" i="0" dirty="0">
              <a:effectLst/>
              <a:latin typeface="微软雅黑" panose="020B0503020204020204" pitchFamily="34" charset="-122"/>
              <a:ea typeface="微软雅黑" panose="020B0503020204020204" pitchFamily="34" charset="-122"/>
            </a:endParaRPr>
          </a:p>
        </p:txBody>
      </p:sp>
      <p:sp>
        <p:nvSpPr>
          <p:cNvPr id="6" name="圆角矩形 5"/>
          <p:cNvSpPr/>
          <p:nvPr/>
        </p:nvSpPr>
        <p:spPr>
          <a:xfrm>
            <a:off x="960120" y="1844040"/>
            <a:ext cx="1554480" cy="3238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4857750" y="2818267"/>
            <a:ext cx="2053590" cy="15316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245507" y="3711250"/>
            <a:ext cx="4511040" cy="1277273"/>
          </a:xfrm>
          <a:prstGeom prst="rect">
            <a:avLst/>
          </a:prstGeom>
          <a:solidFill>
            <a:schemeClr val="accent3">
              <a:lumMod val="20000"/>
              <a:lumOff val="80000"/>
            </a:schemeClr>
          </a:solidFill>
          <a:ln>
            <a:solidFill>
              <a:srgbClr val="C00000"/>
            </a:solidFill>
          </a:ln>
        </p:spPr>
        <p:txBody>
          <a:bodyPr wrap="square">
            <a:spAutoFit/>
          </a:bodyPr>
          <a:lstStyle/>
          <a:p>
            <a:pPr marL="171450" indent="-171450" algn="just">
              <a:buFont typeface="Arial" panose="020B0604020202020204" pitchFamily="34" charset="0"/>
              <a:buChar char="•"/>
            </a:pPr>
            <a:r>
              <a:rPr lang="en-US" altLang="zh-CN" sz="1100" b="1" dirty="0">
                <a:latin typeface="微软雅黑" panose="020B0503020204020204" pitchFamily="34" charset="-122"/>
                <a:ea typeface="微软雅黑" panose="020B0503020204020204" pitchFamily="34" charset="-122"/>
              </a:rPr>
              <a:t>Example</a:t>
            </a:r>
          </a:p>
          <a:p>
            <a:pPr marL="171450" indent="-171450" algn="just">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The company </a:t>
            </a:r>
            <a:r>
              <a:rPr lang="en-US" altLang="zh-CN" sz="1100" dirty="0">
                <a:solidFill>
                  <a:srgbClr val="C00000"/>
                </a:solidFill>
                <a:latin typeface="微软雅黑" panose="020B0503020204020204" pitchFamily="34" charset="-122"/>
                <a:ea typeface="微软雅黑" panose="020B0503020204020204" pitchFamily="34" charset="-122"/>
              </a:rPr>
              <a:t>has 800 female employees and 200 male </a:t>
            </a:r>
            <a:r>
              <a:rPr lang="en-US" altLang="zh-CN" sz="1100" dirty="0">
                <a:latin typeface="微软雅黑" panose="020B0503020204020204" pitchFamily="34" charset="-122"/>
                <a:ea typeface="微软雅黑" panose="020B0503020204020204" pitchFamily="34" charset="-122"/>
              </a:rPr>
              <a:t>employees. You want to ensure that the sample reflects the gender balance of the company, so you sort the</a:t>
            </a:r>
            <a:r>
              <a:rPr lang="en-US" altLang="zh-CN" sz="1100" dirty="0">
                <a:solidFill>
                  <a:srgbClr val="C00000"/>
                </a:solidFill>
                <a:latin typeface="微软雅黑" panose="020B0503020204020204" pitchFamily="34" charset="-122"/>
                <a:ea typeface="微软雅黑" panose="020B0503020204020204" pitchFamily="34" charset="-122"/>
              </a:rPr>
              <a:t> population into two strata </a:t>
            </a:r>
            <a:r>
              <a:rPr lang="en-US" altLang="zh-CN" sz="1100" dirty="0">
                <a:latin typeface="微软雅黑" panose="020B0503020204020204" pitchFamily="34" charset="-122"/>
                <a:ea typeface="微软雅黑" panose="020B0503020204020204" pitchFamily="34" charset="-122"/>
              </a:rPr>
              <a:t>based on gender. Then you use random sampling on each group, </a:t>
            </a:r>
            <a:r>
              <a:rPr lang="en-US" altLang="zh-CN" sz="1100" dirty="0">
                <a:solidFill>
                  <a:srgbClr val="C00000"/>
                </a:solidFill>
                <a:latin typeface="微软雅黑" panose="020B0503020204020204" pitchFamily="34" charset="-122"/>
                <a:ea typeface="微软雅黑" panose="020B0503020204020204" pitchFamily="34" charset="-122"/>
              </a:rPr>
              <a:t>selecting 80 women and 20 men</a:t>
            </a:r>
            <a:r>
              <a:rPr lang="en-US" altLang="zh-CN" sz="1100" dirty="0">
                <a:latin typeface="微软雅黑" panose="020B0503020204020204" pitchFamily="34" charset="-122"/>
                <a:ea typeface="微软雅黑" panose="020B0503020204020204" pitchFamily="34" charset="-122"/>
              </a:rPr>
              <a:t>, which gives you a representative sample of 100 people</a:t>
            </a:r>
            <a:endParaRPr lang="en-US" altLang="zh-CN" sz="11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1073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主流采样方法</a:t>
            </a:r>
            <a:endParaRPr kumimoji="1" lang="en-US" altLang="zh-CN" dirty="0"/>
          </a:p>
          <a:p>
            <a:pPr lvl="1"/>
            <a:r>
              <a:rPr kumimoji="1" lang="zh-CN" altLang="en-US" dirty="0"/>
              <a:t>随机采样</a:t>
            </a:r>
            <a:endParaRPr kumimoji="1" lang="en-US" altLang="zh-CN" dirty="0"/>
          </a:p>
          <a:p>
            <a:pPr lvl="1"/>
            <a:r>
              <a:rPr kumimoji="1" lang="zh-CN" altLang="en-US" dirty="0"/>
              <a:t>系统采样</a:t>
            </a:r>
            <a:endParaRPr kumimoji="1" lang="en-US" altLang="zh-CN" dirty="0"/>
          </a:p>
          <a:p>
            <a:pPr lvl="1"/>
            <a:r>
              <a:rPr kumimoji="1" lang="zh-CN" altLang="en-US" dirty="0"/>
              <a:t>分层采样</a:t>
            </a:r>
            <a:endParaRPr kumimoji="1" lang="en-US" altLang="zh-CN" dirty="0"/>
          </a:p>
          <a:p>
            <a:pPr lvl="1"/>
            <a:r>
              <a:rPr kumimoji="1" lang="zh-CN" altLang="en-US" dirty="0"/>
              <a:t>整群采样</a:t>
            </a:r>
            <a:endParaRPr kumimoji="1" lang="en-US" altLang="zh-CN" dirty="0"/>
          </a:p>
        </p:txBody>
      </p:sp>
      <p:pic>
        <p:nvPicPr>
          <p:cNvPr id="4" name="图片 3"/>
          <p:cNvPicPr>
            <a:picLocks noChangeAspect="1"/>
          </p:cNvPicPr>
          <p:nvPr/>
        </p:nvPicPr>
        <p:blipFill>
          <a:blip r:embed="rId2"/>
          <a:stretch>
            <a:fillRect/>
          </a:stretch>
        </p:blipFill>
        <p:spPr>
          <a:xfrm>
            <a:off x="5041582" y="1378267"/>
            <a:ext cx="3567245" cy="2880000"/>
          </a:xfrm>
          <a:prstGeom prst="rect">
            <a:avLst/>
          </a:prstGeom>
        </p:spPr>
      </p:pic>
      <p:sp>
        <p:nvSpPr>
          <p:cNvPr id="5" name="矩形 4"/>
          <p:cNvSpPr/>
          <p:nvPr/>
        </p:nvSpPr>
        <p:spPr>
          <a:xfrm>
            <a:off x="251460" y="2562860"/>
            <a:ext cx="4572000" cy="1200329"/>
          </a:xfrm>
          <a:prstGeom prst="rect">
            <a:avLst/>
          </a:prstGeom>
          <a:solidFill>
            <a:schemeClr val="accent3">
              <a:lumMod val="20000"/>
              <a:lumOff val="80000"/>
            </a:schemeClr>
          </a:solidFill>
          <a:ln>
            <a:solidFill>
              <a:srgbClr val="C00000"/>
            </a:solidFill>
          </a:ln>
        </p:spPr>
        <p:txBody>
          <a:bodyPr wrap="square">
            <a:spAutoFit/>
          </a:bodyPr>
          <a:lstStyle/>
          <a:p>
            <a:pPr marL="171450" indent="-171450" algn="just">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Cluster sampling</a:t>
            </a:r>
          </a:p>
          <a:p>
            <a:pPr marL="171450" indent="-171450" algn="just">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Cluster sampling also involves dividing the population into </a:t>
            </a:r>
            <a:r>
              <a:rPr lang="en-US" altLang="zh-CN" sz="1200" dirty="0">
                <a:solidFill>
                  <a:srgbClr val="C00000"/>
                </a:solidFill>
                <a:latin typeface="微软雅黑" panose="020B0503020204020204" pitchFamily="34" charset="-122"/>
                <a:ea typeface="微软雅黑" panose="020B0503020204020204" pitchFamily="34" charset="-122"/>
              </a:rPr>
              <a:t>subgroups</a:t>
            </a:r>
            <a:r>
              <a:rPr lang="en-US" altLang="zh-CN" sz="1200" dirty="0">
                <a:latin typeface="微软雅黑" panose="020B0503020204020204" pitchFamily="34" charset="-122"/>
                <a:ea typeface="微软雅黑" panose="020B0503020204020204" pitchFamily="34" charset="-122"/>
              </a:rPr>
              <a:t>, but </a:t>
            </a:r>
            <a:r>
              <a:rPr lang="en-US" altLang="zh-CN" sz="1200" dirty="0">
                <a:solidFill>
                  <a:srgbClr val="C00000"/>
                </a:solidFill>
                <a:latin typeface="微软雅黑" panose="020B0503020204020204" pitchFamily="34" charset="-122"/>
                <a:ea typeface="微软雅黑" panose="020B0503020204020204" pitchFamily="34" charset="-122"/>
              </a:rPr>
              <a:t>each subgroup should have similar characteristics to the whole sample</a:t>
            </a:r>
            <a:r>
              <a:rPr lang="en-US" altLang="zh-CN" sz="1200" dirty="0">
                <a:latin typeface="微软雅黑" panose="020B0503020204020204" pitchFamily="34" charset="-122"/>
                <a:ea typeface="微软雅黑" panose="020B0503020204020204" pitchFamily="34" charset="-122"/>
              </a:rPr>
              <a:t>. Instead of sampling individuals from each subgroup, you randomly select entire subgroups</a:t>
            </a:r>
          </a:p>
        </p:txBody>
      </p:sp>
      <p:sp>
        <p:nvSpPr>
          <p:cNvPr id="6" name="圆角矩形 5"/>
          <p:cNvSpPr/>
          <p:nvPr/>
        </p:nvSpPr>
        <p:spPr>
          <a:xfrm>
            <a:off x="982980" y="2190750"/>
            <a:ext cx="1554480" cy="3238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732270" y="2879227"/>
            <a:ext cx="2053590" cy="15316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251460" y="3947855"/>
            <a:ext cx="4572000" cy="1107996"/>
          </a:xfrm>
          <a:prstGeom prst="rect">
            <a:avLst/>
          </a:prstGeom>
          <a:solidFill>
            <a:schemeClr val="accent3">
              <a:lumMod val="20000"/>
              <a:lumOff val="80000"/>
            </a:schemeClr>
          </a:solidFill>
          <a:ln>
            <a:solidFill>
              <a:srgbClr val="C00000"/>
            </a:solidFill>
          </a:ln>
        </p:spPr>
        <p:txBody>
          <a:bodyPr>
            <a:spAutoFit/>
          </a:bodyPr>
          <a:lstStyle/>
          <a:p>
            <a:pPr marL="171450" indent="-171450">
              <a:buFont typeface="Arial" panose="020B0604020202020204" pitchFamily="34" charset="0"/>
              <a:buChar char="•"/>
            </a:pPr>
            <a:r>
              <a:rPr lang="en-US" altLang="zh-CN" sz="1100" b="1" dirty="0">
                <a:latin typeface="微软雅黑" panose="020B0503020204020204" pitchFamily="34" charset="-122"/>
                <a:ea typeface="微软雅黑" panose="020B0503020204020204" pitchFamily="34" charset="-122"/>
              </a:rPr>
              <a:t>Example</a:t>
            </a:r>
          </a:p>
          <a:p>
            <a:pPr marL="171450" indent="-1714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The company has offices in </a:t>
            </a:r>
            <a:r>
              <a:rPr lang="en-US" altLang="zh-CN" sz="1100" dirty="0">
                <a:solidFill>
                  <a:srgbClr val="C00000"/>
                </a:solidFill>
                <a:latin typeface="微软雅黑" panose="020B0503020204020204" pitchFamily="34" charset="-122"/>
                <a:ea typeface="微软雅黑" panose="020B0503020204020204" pitchFamily="34" charset="-122"/>
              </a:rPr>
              <a:t>10 cities </a:t>
            </a:r>
            <a:r>
              <a:rPr lang="en-US" altLang="zh-CN" sz="1100" dirty="0">
                <a:latin typeface="微软雅黑" panose="020B0503020204020204" pitchFamily="34" charset="-122"/>
                <a:ea typeface="微软雅黑" panose="020B0503020204020204" pitchFamily="34" charset="-122"/>
              </a:rPr>
              <a:t>across the country (all with roughly the same number of employees in similar roles). You don’t have the capacity to travel to every office to collect your data, so you use random sampling to </a:t>
            </a:r>
            <a:r>
              <a:rPr lang="en-US" altLang="zh-CN" sz="1100" dirty="0">
                <a:solidFill>
                  <a:srgbClr val="C00000"/>
                </a:solidFill>
                <a:latin typeface="微软雅黑" panose="020B0503020204020204" pitchFamily="34" charset="-122"/>
                <a:ea typeface="微软雅黑" panose="020B0503020204020204" pitchFamily="34" charset="-122"/>
              </a:rPr>
              <a:t>select 3 offices </a:t>
            </a:r>
            <a:r>
              <a:rPr lang="en-US" altLang="zh-CN" sz="1100" dirty="0">
                <a:latin typeface="微软雅黑" panose="020B0503020204020204" pitchFamily="34" charset="-122"/>
                <a:ea typeface="微软雅黑" panose="020B0503020204020204" pitchFamily="34" charset="-122"/>
              </a:rPr>
              <a:t>– these are your clusters</a:t>
            </a:r>
            <a:endParaRPr lang="en-US" altLang="zh-CN" sz="11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9668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数据倾斜问题</a:t>
            </a:r>
            <a:endParaRPr kumimoji="1" lang="en-US" altLang="zh-CN" dirty="0"/>
          </a:p>
          <a:p>
            <a:pPr lvl="1"/>
            <a:r>
              <a:rPr kumimoji="1" lang="en-US" altLang="zh-CN" dirty="0"/>
              <a:t>90%</a:t>
            </a:r>
            <a:r>
              <a:rPr kumimoji="1" lang="zh-CN" altLang="en-US" dirty="0"/>
              <a:t>的人没有感染</a:t>
            </a:r>
            <a:endParaRPr kumimoji="1" lang="en-US" altLang="zh-CN" dirty="0"/>
          </a:p>
          <a:p>
            <a:pPr lvl="1"/>
            <a:r>
              <a:rPr kumimoji="1" lang="en-US" altLang="zh-CN" dirty="0"/>
              <a:t>99%</a:t>
            </a:r>
            <a:r>
              <a:rPr kumimoji="1" lang="zh-CN" altLang="en-US" dirty="0"/>
              <a:t>不买商品</a:t>
            </a:r>
            <a:endParaRPr kumimoji="1" lang="en-US" altLang="zh-CN" dirty="0"/>
          </a:p>
          <a:p>
            <a:pPr lvl="1"/>
            <a:r>
              <a:rPr kumimoji="1" lang="en-US" altLang="zh-CN" dirty="0"/>
              <a:t>99.99%</a:t>
            </a:r>
            <a:r>
              <a:rPr kumimoji="1" lang="zh-CN" altLang="en-US" dirty="0"/>
              <a:t>不是恐怖分析</a:t>
            </a:r>
            <a:endParaRPr kumimoji="1" lang="en-US" altLang="zh-CN" dirty="0"/>
          </a:p>
          <a:p>
            <a:r>
              <a:rPr kumimoji="1" lang="zh-CN" altLang="en-US" dirty="0"/>
              <a:t>正负样本的极度不均衡，给数据分析带来很多挑战</a:t>
            </a:r>
            <a:endParaRPr kumimoji="1" lang="en-US" altLang="zh-CN" dirty="0"/>
          </a:p>
          <a:p>
            <a:pPr lvl="1"/>
            <a:r>
              <a:rPr kumimoji="1" lang="zh-CN" altLang="en-US" dirty="0"/>
              <a:t>少采多数样本</a:t>
            </a:r>
            <a:endParaRPr kumimoji="1" lang="en-US" altLang="zh-CN" dirty="0"/>
          </a:p>
          <a:p>
            <a:pPr lvl="1"/>
            <a:r>
              <a:rPr kumimoji="1" lang="zh-CN" altLang="en-US" dirty="0"/>
              <a:t>重复采少数样本</a:t>
            </a:r>
            <a:endParaRPr kumimoji="1" lang="en-US" altLang="zh-CN" dirty="0"/>
          </a:p>
          <a:p>
            <a:pPr lvl="1"/>
            <a:r>
              <a:rPr kumimoji="1" lang="zh-CN" altLang="en-US" dirty="0"/>
              <a:t>制造一些假的少数样本</a:t>
            </a:r>
            <a:r>
              <a:rPr kumimoji="1" lang="en-US" altLang="zh-CN" dirty="0"/>
              <a:t>SMOTE</a:t>
            </a:r>
            <a:r>
              <a:rPr kumimoji="1" lang="zh-CN" altLang="en-US" dirty="0"/>
              <a:t>（此处未展开）</a:t>
            </a:r>
            <a:endParaRPr kumimoji="1" lang="en-US" altLang="zh-CN" dirty="0"/>
          </a:p>
          <a:p>
            <a:endParaRPr kumimoji="1" lang="en-US" altLang="zh-CN" dirty="0"/>
          </a:p>
        </p:txBody>
      </p:sp>
      <p:pic>
        <p:nvPicPr>
          <p:cNvPr id="1026" name="Picture 2" descr="Bank Data: SMOTE. This will be a short post before we… | by Zaki Jefferson  | Analytics Vidhya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2556" y="3505199"/>
            <a:ext cx="2979416" cy="1323465"/>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00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378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数据探索与数据预处理</a:t>
            </a:r>
            <a:endParaRPr kumimoji="1" lang="en-US" altLang="zh-CN" dirty="0"/>
          </a:p>
          <a:p>
            <a:pPr lvl="1"/>
            <a:r>
              <a:rPr kumimoji="1" lang="zh-CN" altLang="en-US" dirty="0"/>
              <a:t>工具集</a:t>
            </a:r>
            <a:endParaRPr kumimoji="1" lang="en-US" altLang="zh-CN" dirty="0"/>
          </a:p>
          <a:p>
            <a:pPr lvl="2"/>
            <a:r>
              <a:rPr lang="en-US" altLang="zh-CN" dirty="0"/>
              <a:t>Pandas</a:t>
            </a:r>
          </a:p>
          <a:p>
            <a:pPr lvl="2"/>
            <a:r>
              <a:rPr lang="en-US" altLang="zh-CN" dirty="0"/>
              <a:t>Numpy</a:t>
            </a:r>
          </a:p>
          <a:p>
            <a:pPr lvl="2"/>
            <a:r>
              <a:rPr lang="en-US" altLang="zh-CN" dirty="0"/>
              <a:t>Matplotlib</a:t>
            </a:r>
          </a:p>
          <a:p>
            <a:pPr lvl="2"/>
            <a:r>
              <a:rPr lang="en-US" altLang="zh-CN" dirty="0"/>
              <a:t>Seaborn</a:t>
            </a:r>
          </a:p>
          <a:p>
            <a:pPr lvl="2"/>
            <a:r>
              <a:rPr lang="en-US" altLang="zh-CN" dirty="0"/>
              <a:t>plotly</a:t>
            </a:r>
          </a:p>
          <a:p>
            <a:pPr lvl="2"/>
            <a:r>
              <a:rPr lang="en-US" altLang="zh-CN" dirty="0" err="1"/>
              <a:t>Bokeh</a:t>
            </a:r>
            <a:endParaRPr lang="en-US" altLang="zh-CN" dirty="0"/>
          </a:p>
          <a:p>
            <a:pPr lvl="1"/>
            <a:endParaRPr kumimoji="1" lang="en-US" altLang="zh-CN" dirty="0"/>
          </a:p>
        </p:txBody>
      </p:sp>
      <p:pic>
        <p:nvPicPr>
          <p:cNvPr id="5" name="图片 4"/>
          <p:cNvPicPr>
            <a:picLocks noChangeAspect="1"/>
          </p:cNvPicPr>
          <p:nvPr/>
        </p:nvPicPr>
        <p:blipFill>
          <a:blip r:embed="rId2"/>
          <a:stretch>
            <a:fillRect/>
          </a:stretch>
        </p:blipFill>
        <p:spPr>
          <a:xfrm>
            <a:off x="3889663" y="1213268"/>
            <a:ext cx="3751119" cy="3542882"/>
          </a:xfrm>
          <a:prstGeom prst="rect">
            <a:avLst/>
          </a:prstGeom>
        </p:spPr>
      </p:pic>
    </p:spTree>
    <p:extLst>
      <p:ext uri="{BB962C8B-B14F-4D97-AF65-F5344CB8AC3E}">
        <p14:creationId xmlns:p14="http://schemas.microsoft.com/office/powerpoint/2010/main" val="2822700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263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kumimoji="1" lang="zh-CN" altLang="en-US" dirty="0"/>
              <a:t>什么是探索式数据分析</a:t>
            </a:r>
            <a:endParaRPr kumimoji="1" lang="en-US" altLang="zh-CN" dirty="0"/>
          </a:p>
          <a:p>
            <a:pPr lvl="1" algn="just"/>
            <a:r>
              <a:rPr lang="en-US" altLang="zh-CN" dirty="0">
                <a:solidFill>
                  <a:srgbClr val="C00000"/>
                </a:solidFill>
              </a:rPr>
              <a:t>Data Analysis </a:t>
            </a:r>
            <a:r>
              <a:rPr lang="en-US" altLang="zh-CN" dirty="0"/>
              <a:t>is basically where you use statistics and probability to figure out trends in the data set</a:t>
            </a:r>
          </a:p>
          <a:p>
            <a:pPr lvl="2" algn="just"/>
            <a:r>
              <a:rPr lang="en-US" altLang="zh-CN" dirty="0"/>
              <a:t> It helps you to sort out the “real” trends from the statistical noise</a:t>
            </a:r>
          </a:p>
          <a:p>
            <a:pPr lvl="1" algn="just"/>
            <a:endParaRPr lang="en-US" altLang="zh-CN" dirty="0">
              <a:solidFill>
                <a:srgbClr val="C00000"/>
              </a:solidFill>
            </a:endParaRPr>
          </a:p>
          <a:p>
            <a:pPr lvl="1" algn="just"/>
            <a:r>
              <a:rPr lang="en-US" altLang="zh-CN" dirty="0">
                <a:solidFill>
                  <a:srgbClr val="C00000"/>
                </a:solidFill>
              </a:rPr>
              <a:t>Exploratory Data Analysis (EDA) </a:t>
            </a:r>
            <a:r>
              <a:rPr lang="en-US" altLang="zh-CN" dirty="0"/>
              <a:t>in Python is the first step in your data analysis process developed by “</a:t>
            </a:r>
            <a:r>
              <a:rPr lang="en-US" altLang="zh-CN" dirty="0">
                <a:solidFill>
                  <a:srgbClr val="C00000"/>
                </a:solidFill>
              </a:rPr>
              <a:t>John Tukey</a:t>
            </a:r>
            <a:r>
              <a:rPr lang="en-US" altLang="zh-CN" dirty="0"/>
              <a:t>” in the 1970s</a:t>
            </a:r>
          </a:p>
          <a:p>
            <a:pPr lvl="2" algn="just"/>
            <a:r>
              <a:rPr lang="en-US" altLang="zh-CN" dirty="0"/>
              <a:t>In statistics, exploratory data analysis is an approach to analyzing data sets to summarize their </a:t>
            </a:r>
            <a:r>
              <a:rPr lang="en-US" altLang="zh-CN" dirty="0">
                <a:solidFill>
                  <a:srgbClr val="C00000"/>
                </a:solidFill>
              </a:rPr>
              <a:t>main characteristics</a:t>
            </a:r>
            <a:r>
              <a:rPr lang="en-US" altLang="zh-CN" dirty="0"/>
              <a:t>, often with </a:t>
            </a:r>
            <a:r>
              <a:rPr lang="en-US" altLang="zh-CN" dirty="0">
                <a:solidFill>
                  <a:srgbClr val="C00000"/>
                </a:solidFill>
              </a:rPr>
              <a:t>visual methods</a:t>
            </a:r>
          </a:p>
        </p:txBody>
      </p:sp>
    </p:spTree>
    <p:extLst>
      <p:ext uri="{BB962C8B-B14F-4D97-AF65-F5344CB8AC3E}">
        <p14:creationId xmlns:p14="http://schemas.microsoft.com/office/powerpoint/2010/main" val="1359928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警惕</a:t>
            </a:r>
            <a:r>
              <a:rPr kumimoji="1" lang="en-US" altLang="zh-CN" dirty="0"/>
              <a:t>EDA</a:t>
            </a:r>
            <a:r>
              <a:rPr kumimoji="1" lang="zh-CN" altLang="en-US" dirty="0"/>
              <a:t>的坑</a:t>
            </a:r>
            <a:endParaRPr kumimoji="1" lang="en-US" altLang="zh-CN" dirty="0"/>
          </a:p>
          <a:p>
            <a:pPr lvl="1"/>
            <a:r>
              <a:rPr kumimoji="1" lang="zh-CN" altLang="en-US" dirty="0"/>
              <a:t>不要迷信“客观”的数字</a:t>
            </a:r>
          </a:p>
          <a:p>
            <a:pPr lvl="1"/>
            <a:r>
              <a:rPr kumimoji="1" lang="zh-CN" altLang="en-US" dirty="0"/>
              <a:t>基于统计，所有人给出的数字都是客观的</a:t>
            </a:r>
          </a:p>
          <a:p>
            <a:pPr lvl="1"/>
            <a:r>
              <a:rPr kumimoji="1" lang="zh-CN" altLang="en-US" dirty="0"/>
              <a:t>只不过有的人可能更客观一些</a:t>
            </a:r>
            <a:r>
              <a:rPr kumimoji="1" lang="en-US" altLang="zh-CN" dirty="0"/>
              <a:t>……</a:t>
            </a:r>
          </a:p>
          <a:p>
            <a:pPr lvl="1"/>
            <a:endParaRPr kumimoji="1" lang="en-US" altLang="zh-C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6968" y="1126078"/>
            <a:ext cx="2297111" cy="3478484"/>
          </a:xfrm>
          <a:prstGeom prst="rect">
            <a:avLst/>
          </a:prstGeom>
        </p:spPr>
      </p:pic>
      <p:sp>
        <p:nvSpPr>
          <p:cNvPr id="7" name="Content Placeholder 2"/>
          <p:cNvSpPr txBox="1">
            <a:spLocks/>
          </p:cNvSpPr>
          <p:nvPr/>
        </p:nvSpPr>
        <p:spPr>
          <a:xfrm>
            <a:off x="1619545" y="2470590"/>
            <a:ext cx="3536249" cy="2133972"/>
          </a:xfrm>
          <a:prstGeom prst="rect">
            <a:avLst/>
          </a:prstGeom>
          <a:solidFill>
            <a:schemeClr val="accent3">
              <a:lumMod val="20000"/>
              <a:lumOff val="80000"/>
            </a:schemeClr>
          </a:solidFill>
          <a:ln>
            <a:solidFill>
              <a:srgbClr val="C00000"/>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913" indent="0">
              <a:buFont typeface="Arial" pitchFamily="34" charset="0"/>
              <a:buNone/>
            </a:pPr>
            <a:r>
              <a:rPr lang="en-US" sz="1800" dirty="0">
                <a:latin typeface="Calibri" charset="0"/>
                <a:ea typeface="Calibri" charset="0"/>
                <a:cs typeface="Calibri" charset="0"/>
              </a:rPr>
              <a:t>There are three kinds of lies:</a:t>
            </a:r>
            <a:r>
              <a:rPr lang="zh-CN" altLang="en-US" sz="1800" dirty="0">
                <a:latin typeface="Calibri" charset="0"/>
                <a:ea typeface="Calibri" charset="0"/>
                <a:cs typeface="Calibri" charset="0"/>
              </a:rPr>
              <a:t> </a:t>
            </a:r>
            <a:endParaRPr lang="en-US" sz="1800" dirty="0">
              <a:latin typeface="Calibri" charset="0"/>
              <a:ea typeface="Calibri" charset="0"/>
              <a:cs typeface="Calibri" charset="0"/>
            </a:endParaRPr>
          </a:p>
          <a:p>
            <a:pPr marL="61913" indent="0">
              <a:spcBef>
                <a:spcPts val="900"/>
              </a:spcBef>
              <a:buFont typeface="Arial" pitchFamily="34" charset="0"/>
              <a:buNone/>
            </a:pPr>
            <a:r>
              <a:rPr lang="zh-CN" altLang="en-US" sz="1800" dirty="0">
                <a:latin typeface="Calibri" charset="0"/>
                <a:ea typeface="Calibri" charset="0"/>
                <a:cs typeface="Calibri" charset="0"/>
              </a:rPr>
              <a:t>   </a:t>
            </a:r>
            <a:r>
              <a:rPr lang="en-US" sz="1800" dirty="0">
                <a:latin typeface="Calibri" charset="0"/>
                <a:ea typeface="Calibri" charset="0"/>
                <a:cs typeface="Calibri" charset="0"/>
              </a:rPr>
              <a:t>lies, </a:t>
            </a:r>
          </a:p>
          <a:p>
            <a:pPr marL="61913" indent="0">
              <a:spcBef>
                <a:spcPts val="900"/>
              </a:spcBef>
              <a:buFont typeface="Arial" pitchFamily="34" charset="0"/>
              <a:buNone/>
            </a:pPr>
            <a:r>
              <a:rPr lang="zh-CN" altLang="en-US" sz="1800" dirty="0">
                <a:latin typeface="Calibri" charset="0"/>
                <a:ea typeface="Calibri" charset="0"/>
                <a:cs typeface="Calibri" charset="0"/>
              </a:rPr>
              <a:t>   </a:t>
            </a:r>
            <a:r>
              <a:rPr lang="en-US" sz="2400" dirty="0">
                <a:latin typeface="Calibri" charset="0"/>
                <a:ea typeface="Calibri" charset="0"/>
                <a:cs typeface="Calibri" charset="0"/>
              </a:rPr>
              <a:t>damned lies, </a:t>
            </a:r>
          </a:p>
          <a:p>
            <a:pPr marL="61913" indent="0">
              <a:spcBef>
                <a:spcPts val="900"/>
              </a:spcBef>
              <a:buFont typeface="Arial" pitchFamily="34" charset="0"/>
              <a:buNone/>
            </a:pPr>
            <a:r>
              <a:rPr lang="zh-CN" altLang="en-US" sz="2800" dirty="0">
                <a:latin typeface="Calibri" charset="0"/>
                <a:ea typeface="Calibri" charset="0"/>
                <a:cs typeface="Calibri" charset="0"/>
              </a:rPr>
              <a:t> </a:t>
            </a:r>
            <a:r>
              <a:rPr lang="en-US" sz="2800" dirty="0">
                <a:latin typeface="Calibri" charset="0"/>
                <a:ea typeface="Calibri" charset="0"/>
                <a:cs typeface="Calibri" charset="0"/>
              </a:rPr>
              <a:t>and statistics</a:t>
            </a:r>
          </a:p>
        </p:txBody>
      </p:sp>
    </p:spTree>
    <p:extLst>
      <p:ext uri="{BB962C8B-B14F-4D97-AF65-F5344CB8AC3E}">
        <p14:creationId xmlns:p14="http://schemas.microsoft.com/office/powerpoint/2010/main" val="3470728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EDA</a:t>
            </a:r>
            <a:r>
              <a:rPr lang="zh-CN" altLang="en-US" dirty="0"/>
              <a:t>需要警惕的“坑”</a:t>
            </a:r>
            <a:endParaRPr lang="en-US" altLang="zh-CN" dirty="0"/>
          </a:p>
          <a:p>
            <a:pPr lvl="1"/>
            <a:r>
              <a:rPr lang="zh-CN" altLang="en-US" dirty="0"/>
              <a:t>加州大学伯克利分校（</a:t>
            </a:r>
            <a:r>
              <a:rPr lang="en-US" altLang="zh-CN" dirty="0"/>
              <a:t>UC Berkeley</a:t>
            </a:r>
            <a:r>
              <a:rPr lang="zh-CN" altLang="en-US" dirty="0"/>
              <a:t>）的入学申请是否存在</a:t>
            </a:r>
            <a:r>
              <a:rPr lang="zh-CN" altLang="en-US" dirty="0">
                <a:solidFill>
                  <a:srgbClr val="0000CC"/>
                </a:solidFill>
              </a:rPr>
              <a:t>性别歧视</a:t>
            </a:r>
            <a:r>
              <a:rPr lang="zh-CN" altLang="en-US" dirty="0"/>
              <a:t>？</a:t>
            </a:r>
            <a:endParaRPr lang="en-US" altLang="zh-CN" dirty="0"/>
          </a:p>
          <a:p>
            <a:endParaRPr kumimoji="1" lang="en-US" altLang="zh-CN" dirty="0"/>
          </a:p>
        </p:txBody>
      </p:sp>
      <p:graphicFrame>
        <p:nvGraphicFramePr>
          <p:cNvPr id="6" name="Table 3"/>
          <p:cNvGraphicFramePr>
            <a:graphicFrameLocks noGrp="1"/>
          </p:cNvGraphicFramePr>
          <p:nvPr>
            <p:extLst/>
          </p:nvPr>
        </p:nvGraphicFramePr>
        <p:xfrm>
          <a:off x="2484324" y="1664782"/>
          <a:ext cx="4572000" cy="1165860"/>
        </p:xfrm>
        <a:graphic>
          <a:graphicData uri="http://schemas.openxmlformats.org/drawingml/2006/table">
            <a:tbl>
              <a:tblPr firstRow="1" bandRow="1">
                <a:tableStyleId>{93296810-A885-4BE3-A3E7-6D5BEEA58F35}</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88620">
                <a:tc>
                  <a:txBody>
                    <a:bodyPr/>
                    <a:lstStyle/>
                    <a:p>
                      <a:pPr algn="ctr"/>
                      <a:endParaRPr lang="en-US" sz="2100" dirty="0">
                        <a:latin typeface="STZhongsong" charset="-122"/>
                        <a:ea typeface="STZhongsong" charset="-122"/>
                        <a:cs typeface="STZhongsong" charset="-122"/>
                      </a:endParaRPr>
                    </a:p>
                  </a:txBody>
                  <a:tcPr marL="68580" marR="68580" marT="34290" marB="34290"/>
                </a:tc>
                <a:tc>
                  <a:txBody>
                    <a:bodyPr/>
                    <a:lstStyle/>
                    <a:p>
                      <a:pPr algn="ctr"/>
                      <a:r>
                        <a:rPr lang="zh-CN" altLang="en-US" sz="2100" dirty="0">
                          <a:latin typeface="STZhongsong" charset="-122"/>
                          <a:ea typeface="STZhongsong" charset="-122"/>
                          <a:cs typeface="STZhongsong" charset="-122"/>
                        </a:rPr>
                        <a:t>申请人数</a:t>
                      </a:r>
                      <a:endParaRPr lang="en-US" sz="2100" dirty="0">
                        <a:latin typeface="STZhongsong" charset="-122"/>
                        <a:ea typeface="STZhongsong" charset="-122"/>
                        <a:cs typeface="STZhongsong" charset="-122"/>
                      </a:endParaRPr>
                    </a:p>
                  </a:txBody>
                  <a:tcPr marL="68580" marR="68580" marT="34290" marB="34290"/>
                </a:tc>
                <a:tc>
                  <a:txBody>
                    <a:bodyPr/>
                    <a:lstStyle/>
                    <a:p>
                      <a:pPr algn="ctr"/>
                      <a:r>
                        <a:rPr lang="zh-CN" altLang="en-US" sz="2100" dirty="0">
                          <a:latin typeface="STZhongsong" charset="-122"/>
                          <a:ea typeface="STZhongsong" charset="-122"/>
                          <a:cs typeface="STZhongsong" charset="-122"/>
                        </a:rPr>
                        <a:t>录取率</a:t>
                      </a:r>
                      <a:endParaRPr lang="en-US" sz="2100" dirty="0">
                        <a:latin typeface="STZhongsong" charset="-122"/>
                        <a:ea typeface="STZhongsong" charset="-122"/>
                        <a:cs typeface="STZhongsong" charset="-122"/>
                      </a:endParaRPr>
                    </a:p>
                  </a:txBody>
                  <a:tcPr marL="68580" marR="68580" marT="34290" marB="34290"/>
                </a:tc>
                <a:extLst>
                  <a:ext uri="{0D108BD9-81ED-4DB2-BD59-A6C34878D82A}">
                    <a16:rowId xmlns:a16="http://schemas.microsoft.com/office/drawing/2014/main" val="10000"/>
                  </a:ext>
                </a:extLst>
              </a:tr>
              <a:tr h="388620">
                <a:tc>
                  <a:txBody>
                    <a:bodyPr/>
                    <a:lstStyle/>
                    <a:p>
                      <a:pPr algn="ctr"/>
                      <a:r>
                        <a:rPr lang="zh-CN" altLang="en-US" sz="2100" dirty="0">
                          <a:solidFill>
                            <a:schemeClr val="bg1"/>
                          </a:solidFill>
                          <a:latin typeface="STZhongsong" charset="-122"/>
                          <a:ea typeface="STZhongsong" charset="-122"/>
                          <a:cs typeface="STZhongsong" charset="-122"/>
                        </a:rPr>
                        <a:t>男生</a:t>
                      </a:r>
                      <a:endParaRPr lang="en-US" sz="2100" dirty="0">
                        <a:solidFill>
                          <a:schemeClr val="bg1"/>
                        </a:solidFill>
                        <a:latin typeface="STZhongsong" charset="-122"/>
                        <a:ea typeface="STZhongsong" charset="-122"/>
                        <a:cs typeface="STZhongsong" charset="-122"/>
                      </a:endParaRPr>
                    </a:p>
                  </a:txBody>
                  <a:tcPr marL="68580" marR="68580" marT="34290" marB="34290">
                    <a:solidFill>
                      <a:schemeClr val="accent6"/>
                    </a:solidFill>
                  </a:tcPr>
                </a:tc>
                <a:tc>
                  <a:txBody>
                    <a:bodyPr/>
                    <a:lstStyle/>
                    <a:p>
                      <a:pPr algn="ctr"/>
                      <a:r>
                        <a:rPr lang="en-US" altLang="zh-CN" sz="2100" dirty="0">
                          <a:latin typeface="Calibri" charset="0"/>
                          <a:ea typeface="Calibri" charset="0"/>
                          <a:cs typeface="Calibri" charset="0"/>
                        </a:rPr>
                        <a:t>2691</a:t>
                      </a:r>
                      <a:endParaRPr lang="en-US" sz="210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2100" dirty="0">
                          <a:solidFill>
                            <a:srgbClr val="FF0000"/>
                          </a:solidFill>
                          <a:latin typeface="Calibri" charset="0"/>
                          <a:ea typeface="Calibri" charset="0"/>
                          <a:cs typeface="Calibri" charset="0"/>
                        </a:rPr>
                        <a:t>45%</a:t>
                      </a:r>
                      <a:endParaRPr lang="en-US" sz="210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1"/>
                  </a:ext>
                </a:extLst>
              </a:tr>
              <a:tr h="388620">
                <a:tc>
                  <a:txBody>
                    <a:bodyPr/>
                    <a:lstStyle/>
                    <a:p>
                      <a:pPr algn="ctr"/>
                      <a:r>
                        <a:rPr lang="zh-CN" altLang="en-US" sz="2100" dirty="0">
                          <a:solidFill>
                            <a:schemeClr val="bg1"/>
                          </a:solidFill>
                          <a:latin typeface="STZhongsong" charset="-122"/>
                          <a:ea typeface="STZhongsong" charset="-122"/>
                          <a:cs typeface="STZhongsong" charset="-122"/>
                        </a:rPr>
                        <a:t>女生</a:t>
                      </a:r>
                      <a:endParaRPr lang="en-US" sz="2100" dirty="0">
                        <a:solidFill>
                          <a:schemeClr val="bg1"/>
                        </a:solidFill>
                        <a:latin typeface="STZhongsong" charset="-122"/>
                        <a:ea typeface="STZhongsong" charset="-122"/>
                        <a:cs typeface="STZhongsong" charset="-122"/>
                      </a:endParaRPr>
                    </a:p>
                  </a:txBody>
                  <a:tcPr marL="68580" marR="68580" marT="34290" marB="34290">
                    <a:solidFill>
                      <a:schemeClr val="accent6"/>
                    </a:solidFill>
                  </a:tcPr>
                </a:tc>
                <a:tc>
                  <a:txBody>
                    <a:bodyPr/>
                    <a:lstStyle/>
                    <a:p>
                      <a:pPr algn="ctr"/>
                      <a:r>
                        <a:rPr lang="en-US" altLang="zh-CN" sz="2100" dirty="0">
                          <a:latin typeface="Calibri" charset="0"/>
                          <a:ea typeface="Calibri" charset="0"/>
                          <a:cs typeface="Calibri" charset="0"/>
                        </a:rPr>
                        <a:t>1835</a:t>
                      </a:r>
                      <a:endParaRPr lang="en-US" sz="210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2100" dirty="0">
                          <a:latin typeface="Calibri" charset="0"/>
                          <a:ea typeface="Calibri" charset="0"/>
                          <a:cs typeface="Calibri" charset="0"/>
                        </a:rPr>
                        <a:t>30%</a:t>
                      </a:r>
                      <a:endParaRPr lang="en-US" sz="2100" dirty="0">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2"/>
                  </a:ext>
                </a:extLst>
              </a:tr>
            </a:tbl>
          </a:graphicData>
        </a:graphic>
      </p:graphicFrame>
      <p:sp>
        <p:nvSpPr>
          <p:cNvPr id="7" name="Rectangle 4"/>
          <p:cNvSpPr/>
          <p:nvPr/>
        </p:nvSpPr>
        <p:spPr>
          <a:xfrm>
            <a:off x="2484324" y="3068938"/>
            <a:ext cx="4572001" cy="715581"/>
          </a:xfrm>
          <a:prstGeom prst="rect">
            <a:avLst/>
          </a:prstGeom>
        </p:spPr>
        <p:txBody>
          <a:bodyPr wrap="square">
            <a:spAutoFit/>
          </a:bodyPr>
          <a:lstStyle/>
          <a:p>
            <a:pPr algn="ctr">
              <a:spcAft>
                <a:spcPts val="1350"/>
              </a:spcAft>
              <a:defRPr/>
            </a:pPr>
            <a:r>
              <a:rPr lang="en-US" altLang="zh-CN" sz="4050" dirty="0">
                <a:solidFill>
                  <a:srgbClr val="FF0000"/>
                </a:solidFill>
                <a:latin typeface="Calibri" charset="0"/>
                <a:ea typeface="Calibri" charset="0"/>
                <a:cs typeface="Calibri" charset="0"/>
              </a:rPr>
              <a:t>YES!</a:t>
            </a:r>
            <a:endParaRPr lang="zh-CN" altLang="en-US" sz="4050" dirty="0">
              <a:solidFill>
                <a:srgbClr val="FF0000"/>
              </a:solidFill>
              <a:latin typeface="Calibri" charset="0"/>
              <a:ea typeface="Calibri" charset="0"/>
              <a:cs typeface="Calibri" charset="0"/>
            </a:endParaRPr>
          </a:p>
        </p:txBody>
      </p:sp>
      <p:grpSp>
        <p:nvGrpSpPr>
          <p:cNvPr id="8" name="Group 5"/>
          <p:cNvGrpSpPr/>
          <p:nvPr/>
        </p:nvGrpSpPr>
        <p:grpSpPr>
          <a:xfrm>
            <a:off x="4414392" y="3836495"/>
            <a:ext cx="711863" cy="711863"/>
            <a:chOff x="1187624" y="5360442"/>
            <a:chExt cx="690437" cy="690437"/>
          </a:xfrm>
        </p:grpSpPr>
        <p:cxnSp>
          <p:nvCxnSpPr>
            <p:cNvPr id="9" name="Straight Connector 6"/>
            <p:cNvCxnSpPr/>
            <p:nvPr/>
          </p:nvCxnSpPr>
          <p:spPr>
            <a:xfrm flipH="1">
              <a:off x="1187624" y="5360442"/>
              <a:ext cx="690437" cy="6904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7"/>
            <p:cNvCxnSpPr/>
            <p:nvPr/>
          </p:nvCxnSpPr>
          <p:spPr>
            <a:xfrm>
              <a:off x="1187624" y="5360442"/>
              <a:ext cx="690437" cy="6904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58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EDA</a:t>
            </a:r>
            <a:r>
              <a:rPr lang="zh-CN" altLang="en-US" dirty="0"/>
              <a:t>需要警惕的“坑”</a:t>
            </a:r>
            <a:endParaRPr lang="en-US" altLang="zh-CN" dirty="0"/>
          </a:p>
          <a:p>
            <a:pPr lvl="1"/>
            <a:r>
              <a:rPr lang="zh-CN" altLang="en-US" dirty="0"/>
              <a:t>加州大学伯克利分校（</a:t>
            </a:r>
            <a:r>
              <a:rPr lang="en-US" altLang="zh-CN" dirty="0"/>
              <a:t>UC Berkeley</a:t>
            </a:r>
            <a:r>
              <a:rPr lang="zh-CN" altLang="en-US" dirty="0"/>
              <a:t>）的入学申请是否存在</a:t>
            </a:r>
            <a:r>
              <a:rPr lang="zh-CN" altLang="en-US" dirty="0">
                <a:solidFill>
                  <a:srgbClr val="0000CC"/>
                </a:solidFill>
              </a:rPr>
              <a:t>性别歧视</a:t>
            </a:r>
            <a:r>
              <a:rPr lang="zh-CN" altLang="en-US" dirty="0"/>
              <a:t>？</a:t>
            </a:r>
            <a:endParaRPr lang="en-US" altLang="zh-CN" dirty="0"/>
          </a:p>
          <a:p>
            <a:endParaRPr kumimoji="1" lang="en-US" altLang="zh-CN" dirty="0"/>
          </a:p>
        </p:txBody>
      </p:sp>
      <p:graphicFrame>
        <p:nvGraphicFramePr>
          <p:cNvPr id="4" name="Table 8"/>
          <p:cNvGraphicFramePr>
            <a:graphicFrameLocks noGrp="1"/>
          </p:cNvGraphicFramePr>
          <p:nvPr>
            <p:extLst/>
          </p:nvPr>
        </p:nvGraphicFramePr>
        <p:xfrm>
          <a:off x="1343581" y="1602430"/>
          <a:ext cx="5539740" cy="2674620"/>
        </p:xfrm>
        <a:graphic>
          <a:graphicData uri="http://schemas.openxmlformats.org/drawingml/2006/table">
            <a:tbl>
              <a:tblPr firstRow="1" bandRow="1">
                <a:tableStyleId>{93296810-A885-4BE3-A3E7-6D5BEEA58F35}</a:tableStyleId>
              </a:tblPr>
              <a:tblGrid>
                <a:gridCol w="914400">
                  <a:extLst>
                    <a:ext uri="{9D8B030D-6E8A-4147-A177-3AD203B41FA5}">
                      <a16:colId xmlns:a16="http://schemas.microsoft.com/office/drawing/2014/main" val="20000"/>
                    </a:ext>
                  </a:extLst>
                </a:gridCol>
                <a:gridCol w="1289685">
                  <a:extLst>
                    <a:ext uri="{9D8B030D-6E8A-4147-A177-3AD203B41FA5}">
                      <a16:colId xmlns:a16="http://schemas.microsoft.com/office/drawing/2014/main" val="20001"/>
                    </a:ext>
                  </a:extLst>
                </a:gridCol>
                <a:gridCol w="1022985">
                  <a:extLst>
                    <a:ext uri="{9D8B030D-6E8A-4147-A177-3AD203B41FA5}">
                      <a16:colId xmlns:a16="http://schemas.microsoft.com/office/drawing/2014/main" val="20002"/>
                    </a:ext>
                  </a:extLst>
                </a:gridCol>
                <a:gridCol w="1289685">
                  <a:extLst>
                    <a:ext uri="{9D8B030D-6E8A-4147-A177-3AD203B41FA5}">
                      <a16:colId xmlns:a16="http://schemas.microsoft.com/office/drawing/2014/main" val="20003"/>
                    </a:ext>
                  </a:extLst>
                </a:gridCol>
                <a:gridCol w="1022985">
                  <a:extLst>
                    <a:ext uri="{9D8B030D-6E8A-4147-A177-3AD203B41FA5}">
                      <a16:colId xmlns:a16="http://schemas.microsoft.com/office/drawing/2014/main" val="20004"/>
                    </a:ext>
                  </a:extLst>
                </a:gridCol>
              </a:tblGrid>
              <a:tr h="297180">
                <a:tc rowSpan="2">
                  <a:txBody>
                    <a:bodyPr/>
                    <a:lstStyle/>
                    <a:p>
                      <a:pPr algn="ctr"/>
                      <a:r>
                        <a:rPr lang="zh-CN" altLang="en-US" sz="1500" dirty="0">
                          <a:latin typeface="STZhongsong" charset="-122"/>
                          <a:ea typeface="STZhongsong" charset="-122"/>
                          <a:cs typeface="STZhongsong" charset="-122"/>
                        </a:rPr>
                        <a:t>院系</a:t>
                      </a:r>
                      <a:endParaRPr lang="en-US" sz="1500" dirty="0">
                        <a:latin typeface="STZhongsong" charset="-122"/>
                        <a:ea typeface="STZhongsong" charset="-122"/>
                        <a:cs typeface="STZhongsong" charset="-122"/>
                      </a:endParaRPr>
                    </a:p>
                  </a:txBody>
                  <a:tcPr marL="68580" marR="68580" marT="34290" marB="34290" anchor="ctr"/>
                </a:tc>
                <a:tc gridSpan="2">
                  <a:txBody>
                    <a:bodyPr/>
                    <a:lstStyle/>
                    <a:p>
                      <a:pPr algn="ctr"/>
                      <a:r>
                        <a:rPr lang="zh-CN" altLang="en-US" sz="1500" dirty="0">
                          <a:latin typeface="STZhongsong" charset="-122"/>
                          <a:ea typeface="STZhongsong" charset="-122"/>
                          <a:cs typeface="STZhongsong" charset="-122"/>
                        </a:rPr>
                        <a:t>男生</a:t>
                      </a:r>
                      <a:endParaRPr lang="en-US" sz="1500" dirty="0">
                        <a:latin typeface="STZhongsong" charset="-122"/>
                        <a:ea typeface="STZhongsong" charset="-122"/>
                        <a:cs typeface="STZhongsong" charset="-122"/>
                      </a:endParaRPr>
                    </a:p>
                  </a:txBody>
                  <a:tcPr marL="68580" marR="68580" marT="34290" marB="34290" anchor="ctr"/>
                </a:tc>
                <a:tc hMerge="1">
                  <a:txBody>
                    <a:bodyPr/>
                    <a:lstStyle/>
                    <a:p>
                      <a:pPr algn="ctr"/>
                      <a:endParaRPr lang="en-US" sz="2800" dirty="0">
                        <a:latin typeface="STZhongsong" charset="-122"/>
                        <a:ea typeface="STZhongsong" charset="-122"/>
                        <a:cs typeface="STZhongsong" charset="-122"/>
                      </a:endParaRPr>
                    </a:p>
                  </a:txBody>
                  <a:tcPr/>
                </a:tc>
                <a:tc gridSpan="2">
                  <a:txBody>
                    <a:bodyPr/>
                    <a:lstStyle/>
                    <a:p>
                      <a:pPr algn="ctr"/>
                      <a:r>
                        <a:rPr lang="zh-CN" altLang="en-US" sz="1500" dirty="0">
                          <a:latin typeface="STZhongsong" charset="-122"/>
                          <a:ea typeface="STZhongsong" charset="-122"/>
                          <a:cs typeface="STZhongsong" charset="-122"/>
                        </a:rPr>
                        <a:t>女生</a:t>
                      </a:r>
                      <a:endParaRPr lang="en-US" sz="1500" dirty="0">
                        <a:latin typeface="STZhongsong" charset="-122"/>
                        <a:ea typeface="STZhongsong" charset="-122"/>
                        <a:cs typeface="STZhongsong" charset="-122"/>
                      </a:endParaRPr>
                    </a:p>
                  </a:txBody>
                  <a:tcPr marL="68580" marR="68580" marT="34290" marB="34290" anchor="ctr"/>
                </a:tc>
                <a:tc hMerge="1">
                  <a:txBody>
                    <a:bodyPr/>
                    <a:lstStyle/>
                    <a:p>
                      <a:pPr algn="ctr"/>
                      <a:endParaRPr lang="en-US" sz="2800" dirty="0">
                        <a:latin typeface="STZhongsong" charset="-122"/>
                        <a:ea typeface="STZhongsong" charset="-122"/>
                        <a:cs typeface="STZhongsong" charset="-122"/>
                      </a:endParaRPr>
                    </a:p>
                  </a:txBody>
                  <a:tcPr/>
                </a:tc>
                <a:extLst>
                  <a:ext uri="{0D108BD9-81ED-4DB2-BD59-A6C34878D82A}">
                    <a16:rowId xmlns:a16="http://schemas.microsoft.com/office/drawing/2014/main" val="10000"/>
                  </a:ext>
                </a:extLst>
              </a:tr>
              <a:tr h="297180">
                <a:tc vMerge="1">
                  <a:txBody>
                    <a:bodyPr/>
                    <a:lstStyle/>
                    <a:p>
                      <a:pPr algn="ctr"/>
                      <a:endParaRPr lang="en-US" sz="2800" dirty="0">
                        <a:latin typeface="STZhongsong" charset="-122"/>
                        <a:ea typeface="STZhongsong" charset="-122"/>
                        <a:cs typeface="STZhongsong" charset="-122"/>
                      </a:endParaRPr>
                    </a:p>
                  </a:txBody>
                  <a:tcPr/>
                </a:tc>
                <a:tc>
                  <a:txBody>
                    <a:bodyPr/>
                    <a:lstStyle/>
                    <a:p>
                      <a:pPr algn="ctr"/>
                      <a:r>
                        <a:rPr lang="zh-CN" altLang="en-US" sz="1500" dirty="0">
                          <a:solidFill>
                            <a:schemeClr val="bg1"/>
                          </a:solidFill>
                          <a:latin typeface="STZhongsong" charset="-122"/>
                          <a:ea typeface="STZhongsong" charset="-122"/>
                          <a:cs typeface="STZhongsong" charset="-122"/>
                        </a:rPr>
                        <a:t>申请人数</a:t>
                      </a:r>
                      <a:endParaRPr lang="en-US" sz="1500" dirty="0">
                        <a:solidFill>
                          <a:schemeClr val="bg1"/>
                        </a:solidFill>
                        <a:latin typeface="STZhongsong" charset="-122"/>
                        <a:ea typeface="STZhongsong" charset="-122"/>
                        <a:cs typeface="STZhongsong" charset="-122"/>
                      </a:endParaRPr>
                    </a:p>
                  </a:txBody>
                  <a:tcPr marL="68580" marR="68580" marT="34290" marB="34290" anchor="ctr">
                    <a:solidFill>
                      <a:schemeClr val="accent6"/>
                    </a:solidFill>
                  </a:tcPr>
                </a:tc>
                <a:tc>
                  <a:txBody>
                    <a:bodyPr/>
                    <a:lstStyle/>
                    <a:p>
                      <a:pPr algn="ctr"/>
                      <a:r>
                        <a:rPr lang="zh-CN" altLang="en-US" sz="1500" dirty="0">
                          <a:solidFill>
                            <a:schemeClr val="bg1"/>
                          </a:solidFill>
                          <a:latin typeface="STZhongsong" charset="-122"/>
                          <a:ea typeface="STZhongsong" charset="-122"/>
                          <a:cs typeface="STZhongsong" charset="-122"/>
                        </a:rPr>
                        <a:t>录取率</a:t>
                      </a:r>
                      <a:endParaRPr lang="en-US" sz="1500" dirty="0">
                        <a:solidFill>
                          <a:schemeClr val="bg1"/>
                        </a:solidFill>
                        <a:latin typeface="STZhongsong" charset="-122"/>
                        <a:ea typeface="STZhongsong" charset="-122"/>
                        <a:cs typeface="STZhongsong" charset="-122"/>
                      </a:endParaRPr>
                    </a:p>
                  </a:txBody>
                  <a:tcPr marL="68580" marR="68580" marT="34290" marB="34290" anchor="ctr">
                    <a:solidFill>
                      <a:schemeClr val="accent6"/>
                    </a:solidFill>
                  </a:tcPr>
                </a:tc>
                <a:tc>
                  <a:txBody>
                    <a:bodyPr/>
                    <a:lstStyle/>
                    <a:p>
                      <a:pPr algn="ctr"/>
                      <a:r>
                        <a:rPr lang="zh-CN" altLang="en-US" sz="1500" dirty="0">
                          <a:solidFill>
                            <a:schemeClr val="bg1"/>
                          </a:solidFill>
                          <a:latin typeface="STZhongsong" charset="-122"/>
                          <a:ea typeface="STZhongsong" charset="-122"/>
                          <a:cs typeface="STZhongsong" charset="-122"/>
                        </a:rPr>
                        <a:t>申请人数</a:t>
                      </a:r>
                      <a:endParaRPr lang="en-US" sz="1500" dirty="0">
                        <a:solidFill>
                          <a:schemeClr val="bg1"/>
                        </a:solidFill>
                        <a:latin typeface="STZhongsong" charset="-122"/>
                        <a:ea typeface="STZhongsong" charset="-122"/>
                        <a:cs typeface="STZhongsong" charset="-122"/>
                      </a:endParaRPr>
                    </a:p>
                  </a:txBody>
                  <a:tcPr marL="68580" marR="68580" marT="34290" marB="34290" anchor="ctr">
                    <a:solidFill>
                      <a:schemeClr val="accent6"/>
                    </a:solidFill>
                  </a:tcPr>
                </a:tc>
                <a:tc>
                  <a:txBody>
                    <a:bodyPr/>
                    <a:lstStyle/>
                    <a:p>
                      <a:pPr algn="ctr"/>
                      <a:r>
                        <a:rPr lang="zh-CN" altLang="en-US" sz="1500" dirty="0">
                          <a:solidFill>
                            <a:schemeClr val="bg1"/>
                          </a:solidFill>
                          <a:latin typeface="STZhongsong" charset="-122"/>
                          <a:ea typeface="STZhongsong" charset="-122"/>
                          <a:cs typeface="STZhongsong" charset="-122"/>
                        </a:rPr>
                        <a:t>录取率</a:t>
                      </a:r>
                      <a:endParaRPr lang="en-US" sz="1500" dirty="0">
                        <a:solidFill>
                          <a:schemeClr val="bg1"/>
                        </a:solidFill>
                        <a:latin typeface="STZhongsong" charset="-122"/>
                        <a:ea typeface="STZhongsong" charset="-122"/>
                        <a:cs typeface="STZhongsong" charset="-122"/>
                      </a:endParaRPr>
                    </a:p>
                  </a:txBody>
                  <a:tcPr marL="68580" marR="68580" marT="34290" marB="34290" anchor="ctr">
                    <a:solidFill>
                      <a:schemeClr val="accent6"/>
                    </a:solidFill>
                  </a:tcPr>
                </a:tc>
                <a:extLst>
                  <a:ext uri="{0D108BD9-81ED-4DB2-BD59-A6C34878D82A}">
                    <a16:rowId xmlns:a16="http://schemas.microsoft.com/office/drawing/2014/main" val="10001"/>
                  </a:ext>
                </a:extLst>
              </a:tr>
              <a:tr h="297180">
                <a:tc>
                  <a:txBody>
                    <a:bodyPr/>
                    <a:lstStyle/>
                    <a:p>
                      <a:pPr algn="ctr"/>
                      <a:r>
                        <a:rPr lang="en-US" altLang="zh-CN" sz="1500" dirty="0">
                          <a:solidFill>
                            <a:schemeClr val="bg1"/>
                          </a:solidFill>
                          <a:latin typeface="Calibri" charset="0"/>
                          <a:ea typeface="Calibri" charset="0"/>
                          <a:cs typeface="Calibri" charset="0"/>
                        </a:rPr>
                        <a:t>A</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825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62%</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108</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82%</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2"/>
                  </a:ext>
                </a:extLst>
              </a:tr>
              <a:tr h="297180">
                <a:tc>
                  <a:txBody>
                    <a:bodyPr/>
                    <a:lstStyle/>
                    <a:p>
                      <a:pPr algn="ctr"/>
                      <a:r>
                        <a:rPr lang="en-US" altLang="zh-CN" sz="1500" dirty="0">
                          <a:solidFill>
                            <a:schemeClr val="bg1"/>
                          </a:solidFill>
                          <a:latin typeface="Calibri" charset="0"/>
                          <a:ea typeface="Calibri" charset="0"/>
                          <a:cs typeface="Calibri" charset="0"/>
                        </a:rPr>
                        <a:t>B</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560</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63%</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25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68%</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3"/>
                  </a:ext>
                </a:extLst>
              </a:tr>
              <a:tr h="297180">
                <a:tc>
                  <a:txBody>
                    <a:bodyPr/>
                    <a:lstStyle/>
                    <a:p>
                      <a:pPr algn="ctr"/>
                      <a:r>
                        <a:rPr lang="en-US" altLang="zh-CN" sz="1500" dirty="0">
                          <a:solidFill>
                            <a:schemeClr val="bg1"/>
                          </a:solidFill>
                          <a:latin typeface="Calibri" charset="0"/>
                          <a:ea typeface="Calibri" charset="0"/>
                          <a:cs typeface="Calibri" charset="0"/>
                        </a:rPr>
                        <a:t>C</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325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37%</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593</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34%</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4"/>
                  </a:ext>
                </a:extLst>
              </a:tr>
              <a:tr h="297180">
                <a:tc>
                  <a:txBody>
                    <a:bodyPr/>
                    <a:lstStyle/>
                    <a:p>
                      <a:pPr algn="ctr"/>
                      <a:r>
                        <a:rPr lang="en-US" altLang="zh-CN" sz="1500" dirty="0">
                          <a:solidFill>
                            <a:schemeClr val="bg1"/>
                          </a:solidFill>
                          <a:latin typeface="Calibri" charset="0"/>
                          <a:ea typeface="Calibri" charset="0"/>
                          <a:cs typeface="Calibri" charset="0"/>
                        </a:rPr>
                        <a:t>D</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417</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33%</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375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35%</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5"/>
                  </a:ext>
                </a:extLst>
              </a:tr>
              <a:tr h="297180">
                <a:tc>
                  <a:txBody>
                    <a:bodyPr/>
                    <a:lstStyle/>
                    <a:p>
                      <a:pPr algn="ctr"/>
                      <a:r>
                        <a:rPr lang="en-US" altLang="zh-CN" sz="1500" dirty="0">
                          <a:solidFill>
                            <a:schemeClr val="bg1"/>
                          </a:solidFill>
                          <a:latin typeface="Calibri" charset="0"/>
                          <a:ea typeface="Calibri" charset="0"/>
                          <a:cs typeface="Calibri" charset="0"/>
                        </a:rPr>
                        <a:t>E</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191</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28%</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393</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24%</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6"/>
                  </a:ext>
                </a:extLst>
              </a:tr>
              <a:tr h="297180">
                <a:tc>
                  <a:txBody>
                    <a:bodyPr/>
                    <a:lstStyle/>
                    <a:p>
                      <a:pPr algn="ctr"/>
                      <a:r>
                        <a:rPr lang="en-US" altLang="zh-CN" sz="1500" dirty="0">
                          <a:solidFill>
                            <a:schemeClr val="bg1"/>
                          </a:solidFill>
                          <a:latin typeface="Calibri" charset="0"/>
                          <a:ea typeface="Calibri" charset="0"/>
                          <a:cs typeface="Calibri" charset="0"/>
                        </a:rPr>
                        <a:t>F</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373</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6%</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341</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7%</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7"/>
                  </a:ext>
                </a:extLst>
              </a:tr>
              <a:tr h="297180">
                <a:tc>
                  <a:txBody>
                    <a:bodyPr/>
                    <a:lstStyle/>
                    <a:p>
                      <a:pPr algn="ctr"/>
                      <a:r>
                        <a:rPr lang="zh-CN" altLang="en-US" sz="1500" dirty="0">
                          <a:solidFill>
                            <a:schemeClr val="bg1"/>
                          </a:solidFill>
                          <a:latin typeface="STZhongsong" charset="-122"/>
                          <a:ea typeface="STZhongsong" charset="-122"/>
                          <a:cs typeface="STZhongsong" charset="-122"/>
                        </a:rPr>
                        <a:t>合计</a:t>
                      </a:r>
                      <a:endParaRPr lang="en-US" sz="1500" dirty="0">
                        <a:solidFill>
                          <a:schemeClr val="bg1"/>
                        </a:solidFill>
                        <a:latin typeface="STZhongsong" charset="-122"/>
                        <a:ea typeface="STZhongsong" charset="-122"/>
                        <a:cs typeface="STZhongsong" charset="-122"/>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2691</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500" b="0" dirty="0">
                          <a:latin typeface="Calibri" charset="0"/>
                          <a:ea typeface="Calibri" charset="0"/>
                          <a:cs typeface="Calibri" charset="0"/>
                        </a:rPr>
                        <a:t>45%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1835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30%</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8"/>
                  </a:ext>
                </a:extLst>
              </a:tr>
            </a:tbl>
          </a:graphicData>
        </a:graphic>
      </p:graphicFrame>
      <p:sp>
        <p:nvSpPr>
          <p:cNvPr id="5" name="矩形: 圆角 4">
            <a:extLst>
              <a:ext uri="{FF2B5EF4-FFF2-40B4-BE49-F238E27FC236}">
                <a16:creationId xmlns:a16="http://schemas.microsoft.com/office/drawing/2014/main" id="{1D298724-884B-4BC8-9300-9543ADF33F45}"/>
              </a:ext>
            </a:extLst>
          </p:cNvPr>
          <p:cNvSpPr/>
          <p:nvPr/>
        </p:nvSpPr>
        <p:spPr>
          <a:xfrm>
            <a:off x="2536371" y="2787650"/>
            <a:ext cx="1751081" cy="120523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15">
            <a:extLst>
              <a:ext uri="{FF2B5EF4-FFF2-40B4-BE49-F238E27FC236}">
                <a16:creationId xmlns:a16="http://schemas.microsoft.com/office/drawing/2014/main" id="{E4C3CDE0-920A-4CB7-BFF5-461D796127CD}"/>
              </a:ext>
            </a:extLst>
          </p:cNvPr>
          <p:cNvSpPr/>
          <p:nvPr/>
        </p:nvSpPr>
        <p:spPr>
          <a:xfrm>
            <a:off x="4686301" y="2796540"/>
            <a:ext cx="2228850" cy="115408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ntent Placeholder 2"/>
          <p:cNvSpPr txBox="1">
            <a:spLocks/>
          </p:cNvSpPr>
          <p:nvPr/>
        </p:nvSpPr>
        <p:spPr bwMode="auto">
          <a:xfrm>
            <a:off x="697253" y="4379303"/>
            <a:ext cx="8055428" cy="540060"/>
          </a:xfrm>
          <a:prstGeom prst="rect">
            <a:avLst/>
          </a:prstGeom>
          <a:solidFill>
            <a:schemeClr val="accent3">
              <a:lumMod val="20000"/>
              <a:lumOff val="80000"/>
            </a:schemeClr>
          </a:solidFill>
          <a:ln>
            <a:solidFill>
              <a:srgbClr val="C00000"/>
            </a:solidFill>
          </a:ln>
          <a:extLs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365125" indent="-282575" algn="l" rtl="0" eaLnBrk="0" fontAlgn="base" hangingPunct="0">
              <a:spcBef>
                <a:spcPts val="600"/>
              </a:spcBef>
              <a:spcAft>
                <a:spcPct val="0"/>
              </a:spcAft>
              <a:buClr>
                <a:schemeClr val="accent1"/>
              </a:buClr>
              <a:buSzPct val="80000"/>
              <a:buFont typeface="Wingdings 2" charset="2"/>
              <a:buChar char=""/>
              <a:defRPr sz="2800" kern="1200">
                <a:solidFill>
                  <a:schemeClr val="tx1"/>
                </a:solidFill>
                <a:latin typeface="+mn-lt"/>
                <a:ea typeface="+mn-ea"/>
                <a:cs typeface="华文中宋" charset="-122"/>
              </a:defRPr>
            </a:lvl1pPr>
            <a:lvl2pPr marL="639763" indent="-236538" algn="l" rtl="0" eaLnBrk="0" fontAlgn="base" hangingPunct="0">
              <a:spcBef>
                <a:spcPts val="550"/>
              </a:spcBef>
              <a:spcAft>
                <a:spcPct val="0"/>
              </a:spcAft>
              <a:buClr>
                <a:schemeClr val="accent1"/>
              </a:buClr>
              <a:buFont typeface="Verdana" charset="0"/>
              <a:buChar char="◦"/>
              <a:defRPr sz="2400" kern="1200">
                <a:solidFill>
                  <a:srgbClr val="0000CC"/>
                </a:solidFill>
                <a:latin typeface="+mn-lt"/>
                <a:ea typeface="+mn-ea"/>
                <a:cs typeface="华文中宋" charset="-122"/>
              </a:defRPr>
            </a:lvl2pPr>
            <a:lvl3pPr marL="885825" indent="-228600" algn="l" rtl="0" eaLnBrk="0" fontAlgn="base" hangingPunct="0">
              <a:spcBef>
                <a:spcPct val="20000"/>
              </a:spcBef>
              <a:spcAft>
                <a:spcPct val="0"/>
              </a:spcAft>
              <a:buClr>
                <a:schemeClr val="accent2"/>
              </a:buClr>
              <a:buFont typeface="Wingdings 2" charset="2"/>
              <a:buChar char=""/>
              <a:defRPr sz="2400" kern="1200">
                <a:solidFill>
                  <a:schemeClr val="tx1"/>
                </a:solidFill>
                <a:latin typeface="+mn-lt"/>
                <a:ea typeface="+mn-ea"/>
                <a:cs typeface="华文中宋" charset="-122"/>
              </a:defRPr>
            </a:lvl3pPr>
            <a:lvl4pPr marL="1096963" indent="-173038" algn="l" rtl="0" eaLnBrk="0" fontAlgn="base" hangingPunct="0">
              <a:spcBef>
                <a:spcPct val="20000"/>
              </a:spcBef>
              <a:spcAft>
                <a:spcPct val="0"/>
              </a:spcAft>
              <a:buClr>
                <a:srgbClr val="9BBB59"/>
              </a:buClr>
              <a:buFont typeface="Wingdings 2" charset="2"/>
              <a:buChar char=""/>
              <a:defRPr sz="2000" kern="1200">
                <a:solidFill>
                  <a:schemeClr val="tx1"/>
                </a:solidFill>
                <a:latin typeface="+mn-lt"/>
                <a:ea typeface="+mn-ea"/>
                <a:cs typeface="华文中宋" charset="-122"/>
              </a:defRPr>
            </a:lvl4pPr>
            <a:lvl5pPr marL="1296988" indent="-182563" algn="l" rtl="0" eaLnBrk="0" fontAlgn="base" hangingPunct="0">
              <a:spcBef>
                <a:spcPct val="20000"/>
              </a:spcBef>
              <a:spcAft>
                <a:spcPct val="0"/>
              </a:spcAft>
              <a:buClr>
                <a:srgbClr val="8064A2"/>
              </a:buClr>
              <a:buFont typeface="Wingdings 2" charset="2"/>
              <a:buChar char=""/>
              <a:defRPr sz="2000" kern="1200">
                <a:solidFill>
                  <a:schemeClr val="tx1"/>
                </a:solidFill>
                <a:latin typeface="+mn-lt"/>
                <a:ea typeface="+mn-ea"/>
                <a:cs typeface="华文中宋" charset="-122"/>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zh-CN" altLang="en-US" sz="2100" dirty="0">
                <a:latin typeface="STZhongsong" charset="-122"/>
                <a:ea typeface="STZhongsong" charset="-122"/>
                <a:cs typeface="STZhongsong" charset="-122"/>
              </a:rPr>
              <a:t>女生录取率低是因为大部分女生申请对男女录取率都低的院系！</a:t>
            </a:r>
            <a:endParaRPr lang="en-US" altLang="zh-CN" sz="2100" dirty="0">
              <a:latin typeface="STZhongsong" charset="-122"/>
              <a:ea typeface="STZhongsong" charset="-122"/>
              <a:cs typeface="STZhongsong" charset="-122"/>
            </a:endParaRPr>
          </a:p>
        </p:txBody>
      </p:sp>
      <p:sp>
        <p:nvSpPr>
          <p:cNvPr id="8" name="矩形 7"/>
          <p:cNvSpPr/>
          <p:nvPr/>
        </p:nvSpPr>
        <p:spPr>
          <a:xfrm>
            <a:off x="7159183" y="1873210"/>
            <a:ext cx="1727041" cy="1600438"/>
          </a:xfrm>
          <a:prstGeom prst="rect">
            <a:avLst/>
          </a:prstGeom>
          <a:solidFill>
            <a:schemeClr val="accent3">
              <a:lumMod val="20000"/>
              <a:lumOff val="80000"/>
            </a:schemeClr>
          </a:solidFill>
          <a:ln>
            <a:solidFill>
              <a:srgbClr val="C00000"/>
            </a:solidFill>
          </a:ln>
        </p:spPr>
        <p:txBody>
          <a:bodyPr wrap="square">
            <a:spAutoFit/>
          </a:bodyPr>
          <a:lstStyle/>
          <a:p>
            <a:pPr algn="just"/>
            <a:r>
              <a:rPr lang="zh-CN" altLang="en-US" sz="1600" dirty="0"/>
              <a:t>辛普森悖论</a:t>
            </a:r>
            <a:endParaRPr lang="en-US" altLang="zh-CN" sz="1600" dirty="0"/>
          </a:p>
          <a:p>
            <a:pPr marL="285750" indent="-285750" algn="just">
              <a:buFont typeface="Arial" panose="020B0604020202020204" pitchFamily="34" charset="0"/>
              <a:buChar char="•"/>
            </a:pPr>
            <a:r>
              <a:rPr lang="zh-CN" altLang="en-US" sz="1600" dirty="0"/>
              <a:t>在分组比较中都占优势的一方，在总评中有时反而是失势的一方</a:t>
            </a:r>
            <a:endParaRPr lang="en-US" altLang="zh-CN" sz="1600" dirty="0"/>
          </a:p>
        </p:txBody>
      </p:sp>
      <p:sp>
        <p:nvSpPr>
          <p:cNvPr id="9" name="矩形 8">
            <a:extLst>
              <a:ext uri="{FF2B5EF4-FFF2-40B4-BE49-F238E27FC236}">
                <a16:creationId xmlns:a16="http://schemas.microsoft.com/office/drawing/2014/main" id="{0E2ECF4B-C07F-4E98-853A-EABC895EBE79}"/>
              </a:ext>
            </a:extLst>
          </p:cNvPr>
          <p:cNvSpPr/>
          <p:nvPr/>
        </p:nvSpPr>
        <p:spPr>
          <a:xfrm>
            <a:off x="257776" y="1688544"/>
            <a:ext cx="971741" cy="646331"/>
          </a:xfrm>
          <a:prstGeom prst="rect">
            <a:avLst/>
          </a:prstGeom>
          <a:solidFill>
            <a:schemeClr val="accent2">
              <a:lumMod val="20000"/>
              <a:lumOff val="80000"/>
            </a:schemeClr>
          </a:solidFill>
          <a:ln>
            <a:solidFill>
              <a:srgbClr val="C00000"/>
            </a:solidFill>
          </a:ln>
        </p:spPr>
        <p:txBody>
          <a:bodyPr wrap="none">
            <a:spAutoFit/>
          </a:bodyPr>
          <a:lstStyle/>
          <a:p>
            <a:r>
              <a:rPr lang="en-US" altLang="zh-CN" dirty="0">
                <a:latin typeface="STZhongsong" charset="-122"/>
                <a:ea typeface="STZhongsong" charset="-122"/>
                <a:cs typeface="STZhongsong" charset="-122"/>
              </a:rPr>
              <a:t>Drill in</a:t>
            </a:r>
          </a:p>
          <a:p>
            <a:r>
              <a:rPr lang="zh-CN" altLang="en-US" dirty="0">
                <a:latin typeface="STZhongsong" charset="-122"/>
                <a:ea typeface="STZhongsong" charset="-122"/>
                <a:cs typeface="STZhongsong" charset="-122"/>
              </a:rPr>
              <a:t>院系</a:t>
            </a:r>
            <a:endParaRPr lang="zh-CN" altLang="en-US" dirty="0"/>
          </a:p>
        </p:txBody>
      </p:sp>
    </p:spTree>
    <p:extLst>
      <p:ext uri="{BB962C8B-B14F-4D97-AF65-F5344CB8AC3E}">
        <p14:creationId xmlns:p14="http://schemas.microsoft.com/office/powerpoint/2010/main" val="1502974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EDA</a:t>
            </a:r>
            <a:r>
              <a:rPr lang="zh-CN" altLang="en-US" dirty="0"/>
              <a:t>需要警惕的“坑”</a:t>
            </a:r>
            <a:endParaRPr lang="en-US" altLang="zh-CN" dirty="0"/>
          </a:p>
          <a:p>
            <a:pPr lvl="1"/>
            <a:r>
              <a:rPr lang="zh-CN" altLang="en-US" dirty="0"/>
              <a:t>谁会赢得美国大选，希拉里还是特朗普？</a:t>
            </a:r>
            <a:endParaRPr lang="en-US" altLang="zh-CN" dirty="0"/>
          </a:p>
          <a:p>
            <a:pPr lvl="2"/>
            <a:r>
              <a:rPr lang="zh-CN" altLang="en-US" dirty="0"/>
              <a:t>选前民调：希拉里支持率</a:t>
            </a:r>
            <a:r>
              <a:rPr lang="en-US" altLang="zh-CN" dirty="0"/>
              <a:t>52%</a:t>
            </a:r>
            <a:r>
              <a:rPr lang="zh-CN" altLang="en-US" dirty="0"/>
              <a:t>、特朗普支持率</a:t>
            </a:r>
            <a:r>
              <a:rPr lang="en-US" altLang="zh-CN" dirty="0"/>
              <a:t>48%</a:t>
            </a:r>
          </a:p>
          <a:p>
            <a:pPr lvl="2"/>
            <a:r>
              <a:rPr lang="zh-CN" altLang="en-US" dirty="0"/>
              <a:t>假设：所有选民在最终投票时不改变主意</a:t>
            </a:r>
            <a:endParaRPr lang="en-US" altLang="zh-CN" dirty="0"/>
          </a:p>
          <a:p>
            <a:endParaRPr kumimoji="1" lang="en-US" altLang="zh-C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8003" y="2247900"/>
            <a:ext cx="2929033" cy="1692502"/>
          </a:xfrm>
          <a:prstGeom prst="rect">
            <a:avLst/>
          </a:prstGeom>
          <a:ln>
            <a:noFill/>
          </a:ln>
          <a:effectLst>
            <a:softEdge rad="25400"/>
          </a:effectLst>
        </p:spPr>
      </p:pic>
      <p:sp>
        <p:nvSpPr>
          <p:cNvPr id="5" name="Rectangle 4"/>
          <p:cNvSpPr/>
          <p:nvPr/>
        </p:nvSpPr>
        <p:spPr>
          <a:xfrm>
            <a:off x="2673781" y="3891979"/>
            <a:ext cx="1831460" cy="715581"/>
          </a:xfrm>
          <a:prstGeom prst="rect">
            <a:avLst/>
          </a:prstGeom>
        </p:spPr>
        <p:txBody>
          <a:bodyPr wrap="square">
            <a:spAutoFit/>
          </a:bodyPr>
          <a:lstStyle/>
          <a:p>
            <a:pPr algn="ctr">
              <a:spcAft>
                <a:spcPts val="1350"/>
              </a:spcAft>
              <a:defRPr/>
            </a:pPr>
            <a:r>
              <a:rPr lang="en-US" altLang="zh-CN" sz="4050" dirty="0">
                <a:solidFill>
                  <a:srgbClr val="FF0000"/>
                </a:solidFill>
                <a:latin typeface="Calibri" charset="0"/>
                <a:ea typeface="Calibri" charset="0"/>
                <a:cs typeface="Calibri" charset="0"/>
              </a:rPr>
              <a:t>WIN</a:t>
            </a:r>
            <a:endParaRPr lang="zh-CN" altLang="en-US" sz="4050" dirty="0">
              <a:solidFill>
                <a:srgbClr val="FF0000"/>
              </a:solidFill>
              <a:latin typeface="Calibri" charset="0"/>
              <a:ea typeface="Calibri" charset="0"/>
              <a:cs typeface="Calibri" charset="0"/>
            </a:endParaRPr>
          </a:p>
        </p:txBody>
      </p:sp>
      <p:grpSp>
        <p:nvGrpSpPr>
          <p:cNvPr id="6" name="Group 5"/>
          <p:cNvGrpSpPr/>
          <p:nvPr/>
        </p:nvGrpSpPr>
        <p:grpSpPr>
          <a:xfrm>
            <a:off x="3463290" y="4450080"/>
            <a:ext cx="286886" cy="384682"/>
            <a:chOff x="1187624" y="5360442"/>
            <a:chExt cx="690437" cy="690437"/>
          </a:xfrm>
        </p:grpSpPr>
        <p:cxnSp>
          <p:nvCxnSpPr>
            <p:cNvPr id="7" name="Straight Connector 6"/>
            <p:cNvCxnSpPr/>
            <p:nvPr/>
          </p:nvCxnSpPr>
          <p:spPr>
            <a:xfrm flipH="1">
              <a:off x="1187624" y="5360442"/>
              <a:ext cx="690437" cy="6904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87624" y="5360442"/>
              <a:ext cx="690437" cy="6904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708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数据分析 </a:t>
                </a:r>
                <a14:m>
                  <m:oMath xmlns:m="http://schemas.openxmlformats.org/officeDocument/2006/math">
                    <m:r>
                      <a:rPr lang="en-US" altLang="zh-CN" i="1">
                        <a:latin typeface="Cambria Math" charset="0"/>
                      </a:rPr>
                      <m:t>≠</m:t>
                    </m:r>
                  </m:oMath>
                </a14:m>
                <a:r>
                  <a:rPr lang="zh-CN" altLang="en-US" dirty="0"/>
                  <a:t> 简单计数（可视化）</a:t>
                </a:r>
                <a:endParaRPr lang="en-US" altLang="zh-CN" dirty="0"/>
              </a:p>
              <a:p>
                <a:pPr lvl="1"/>
                <a:r>
                  <a:rPr lang="zh-CN" altLang="en-US" dirty="0"/>
                  <a:t>假设选前随机找了</a:t>
                </a:r>
                <a:r>
                  <a:rPr lang="en-US" altLang="zh-CN" dirty="0">
                    <a:solidFill>
                      <a:srgbClr val="0000CC"/>
                    </a:solidFill>
                  </a:rPr>
                  <a:t>1000</a:t>
                </a:r>
                <a:r>
                  <a:rPr lang="zh-CN" altLang="en-US" dirty="0"/>
                  <a:t>人进行民调</a:t>
                </a:r>
                <a:endParaRPr lang="en-US" altLang="zh-CN" dirty="0"/>
              </a:p>
              <a:p>
                <a:pPr lvl="2"/>
                <a:r>
                  <a:rPr lang="zh-CN" altLang="en-US" dirty="0"/>
                  <a:t>简单计数（可视化）</a:t>
                </a:r>
                <a:endParaRPr lang="en-US" altLang="zh-CN" dirty="0"/>
              </a:p>
              <a:p>
                <a:pPr lvl="3"/>
                <a:r>
                  <a:rPr lang="zh-CN" altLang="en-US" dirty="0"/>
                  <a:t>这</a:t>
                </a:r>
                <a:r>
                  <a:rPr lang="en-US" altLang="zh-CN" dirty="0"/>
                  <a:t>1000</a:t>
                </a:r>
                <a:r>
                  <a:rPr lang="zh-CN" altLang="en-US" dirty="0"/>
                  <a:t>人就是我要考虑的总体（</a:t>
                </a:r>
                <a:r>
                  <a:rPr lang="en-US" altLang="zh-CN" dirty="0"/>
                  <a:t>Population</a:t>
                </a:r>
                <a:r>
                  <a:rPr lang="zh-CN" altLang="en-US" dirty="0"/>
                  <a:t>）</a:t>
                </a:r>
                <a:endParaRPr lang="en-US" altLang="zh-CN" dirty="0"/>
              </a:p>
              <a:p>
                <a:pPr lvl="3"/>
                <a:r>
                  <a:rPr lang="zh-CN" altLang="en-US" dirty="0"/>
                  <a:t>统计支持希拉里的人数：</a:t>
                </a:r>
                <a:r>
                  <a:rPr lang="en-US" altLang="zh-CN" dirty="0"/>
                  <a:t>520</a:t>
                </a:r>
                <a:r>
                  <a:rPr lang="zh-CN" altLang="en-US" dirty="0"/>
                  <a:t>人</a:t>
                </a:r>
                <a:endParaRPr lang="en-US" altLang="zh-CN" dirty="0"/>
              </a:p>
              <a:p>
                <a:pPr lvl="3"/>
                <a:r>
                  <a:rPr lang="zh-CN" altLang="en-US" dirty="0"/>
                  <a:t>统计支持特朗普的人数：</a:t>
                </a:r>
                <a:r>
                  <a:rPr lang="en-US" altLang="zh-CN" dirty="0"/>
                  <a:t>480</a:t>
                </a:r>
                <a:r>
                  <a:rPr lang="zh-CN" altLang="en-US" dirty="0"/>
                  <a:t>人</a:t>
                </a:r>
                <a:endParaRPr lang="en-US" altLang="zh-CN" dirty="0"/>
              </a:p>
              <a:p>
                <a:pPr lvl="3"/>
                <a:r>
                  <a:rPr lang="zh-CN" altLang="en-US" dirty="0">
                    <a:solidFill>
                      <a:srgbClr val="C00000"/>
                    </a:solidFill>
                  </a:rPr>
                  <a:t>结论：希拉里必胜！</a:t>
                </a:r>
                <a:endParaRPr lang="en-US" altLang="zh-CN" dirty="0">
                  <a:solidFill>
                    <a:srgbClr val="C00000"/>
                  </a:solidFill>
                </a:endParaRP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8187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数据分析 </a:t>
                </a:r>
                <a14:m>
                  <m:oMath xmlns:m="http://schemas.openxmlformats.org/officeDocument/2006/math">
                    <m:r>
                      <a:rPr lang="en-US" altLang="zh-CN" i="1">
                        <a:latin typeface="Cambria Math" charset="0"/>
                      </a:rPr>
                      <m:t>≠</m:t>
                    </m:r>
                  </m:oMath>
                </a14:m>
                <a:r>
                  <a:rPr lang="zh-CN" altLang="en-US" dirty="0"/>
                  <a:t> 简单计数（可视化）</a:t>
                </a:r>
                <a:endParaRPr lang="en-US" altLang="zh-CN" dirty="0"/>
              </a:p>
              <a:p>
                <a:pPr lvl="1"/>
                <a:r>
                  <a:rPr lang="zh-CN" altLang="en-US" dirty="0"/>
                  <a:t>假设选前随机找了</a:t>
                </a:r>
                <a:r>
                  <a:rPr lang="en-US" altLang="zh-CN" dirty="0">
                    <a:solidFill>
                      <a:srgbClr val="0000CC"/>
                    </a:solidFill>
                  </a:rPr>
                  <a:t>1000</a:t>
                </a:r>
                <a:r>
                  <a:rPr lang="zh-CN" altLang="en-US" dirty="0"/>
                  <a:t>人进行民调</a:t>
                </a:r>
                <a:endParaRPr lang="en-US" altLang="zh-CN" dirty="0"/>
              </a:p>
              <a:p>
                <a:pPr lvl="1"/>
                <a:r>
                  <a:rPr lang="zh-CN" altLang="en-US" dirty="0"/>
                  <a:t>数据分析：应具备</a:t>
                </a:r>
                <a:r>
                  <a:rPr lang="zh-CN" altLang="en-US" dirty="0">
                    <a:solidFill>
                      <a:srgbClr val="C00000"/>
                    </a:solidFill>
                  </a:rPr>
                  <a:t>统计思维</a:t>
                </a:r>
                <a:endParaRPr lang="en-US" altLang="zh-CN" dirty="0">
                  <a:solidFill>
                    <a:srgbClr val="C00000"/>
                  </a:solidFill>
                </a:endParaRPr>
              </a:p>
              <a:p>
                <a:pPr lvl="2"/>
                <a:r>
                  <a:rPr lang="zh-CN" altLang="en-US" dirty="0"/>
                  <a:t>要考虑的总体是所有在当天投票的人</a:t>
                </a:r>
                <a:endParaRPr lang="en-US" altLang="zh-CN" dirty="0"/>
              </a:p>
              <a:p>
                <a:pPr lvl="2"/>
                <a:r>
                  <a:rPr lang="zh-CN" altLang="en-US" dirty="0"/>
                  <a:t>这</a:t>
                </a:r>
                <a:r>
                  <a:rPr lang="en-US" altLang="zh-CN" dirty="0"/>
                  <a:t>1000</a:t>
                </a:r>
                <a:r>
                  <a:rPr lang="zh-CN" altLang="en-US" dirty="0"/>
                  <a:t>人是我抽取出的样本（</a:t>
                </a:r>
                <a:r>
                  <a:rPr lang="en-US" altLang="zh-CN" dirty="0"/>
                  <a:t>Sample</a:t>
                </a:r>
                <a:r>
                  <a:rPr lang="zh-CN" altLang="en-US" dirty="0"/>
                  <a:t>）</a:t>
                </a:r>
              </a:p>
              <a:p>
                <a:pPr lvl="2"/>
                <a:r>
                  <a:rPr lang="zh-CN" altLang="en-US" dirty="0"/>
                  <a:t>通过样本估计出的支持率存在误差：</a:t>
                </a:r>
                <a:endParaRPr lang="en-US" altLang="zh-CN" dirty="0"/>
              </a:p>
              <a:p>
                <a:pPr lvl="3"/>
                <a:r>
                  <a:rPr lang="zh-CN" altLang="en-US" dirty="0"/>
                  <a:t>希拉里：</a:t>
                </a:r>
                <a:r>
                  <a:rPr lang="en-US" altLang="zh-CN" dirty="0">
                    <a:latin typeface="Calibri" charset="0"/>
                    <a:ea typeface="Calibri" charset="0"/>
                    <a:cs typeface="Calibri" charset="0"/>
                  </a:rPr>
                  <a:t>52%</a:t>
                </a:r>
                <a:r>
                  <a:rPr lang="zh-CN" altLang="en-US" dirty="0">
                    <a:latin typeface="Calibri" charset="0"/>
                    <a:ea typeface="Calibri" charset="0"/>
                    <a:cs typeface="Calibri" charset="0"/>
                  </a:rPr>
                  <a:t> </a:t>
                </a:r>
                <a14:m>
                  <m:oMath xmlns:m="http://schemas.openxmlformats.org/officeDocument/2006/math">
                    <m:r>
                      <a:rPr lang="en-US" altLang="zh-CN" i="1">
                        <a:latin typeface="Cambria Math" charset="0"/>
                        <a:ea typeface="Calibri" charset="0"/>
                        <a:cs typeface="Calibri" charset="0"/>
                      </a:rPr>
                      <m:t>±</m:t>
                    </m:r>
                  </m:oMath>
                </a14:m>
                <a:r>
                  <a:rPr lang="zh-CN" altLang="en-US" dirty="0">
                    <a:latin typeface="Calibri" charset="0"/>
                    <a:ea typeface="Calibri" charset="0"/>
                    <a:cs typeface="Calibri" charset="0"/>
                  </a:rPr>
                  <a:t> </a:t>
                </a:r>
                <a:r>
                  <a:rPr lang="en-US" altLang="zh-CN" dirty="0">
                    <a:latin typeface="Calibri" charset="0"/>
                    <a:ea typeface="Calibri" charset="0"/>
                    <a:cs typeface="Calibri" charset="0"/>
                  </a:rPr>
                  <a:t>3%</a:t>
                </a:r>
              </a:p>
              <a:p>
                <a:pPr lvl="3"/>
                <a:r>
                  <a:rPr lang="zh-CN" altLang="en-US" dirty="0"/>
                  <a:t>特朗普：</a:t>
                </a:r>
                <a:r>
                  <a:rPr lang="en-US" altLang="zh-CN" dirty="0">
                    <a:latin typeface="Calibri" charset="0"/>
                    <a:ea typeface="Calibri" charset="0"/>
                    <a:cs typeface="Calibri" charset="0"/>
                  </a:rPr>
                  <a:t>48%</a:t>
                </a:r>
                <a:r>
                  <a:rPr lang="zh-CN" altLang="en-US" dirty="0">
                    <a:latin typeface="Calibri" charset="0"/>
                    <a:ea typeface="Calibri" charset="0"/>
                    <a:cs typeface="Calibri" charset="0"/>
                  </a:rPr>
                  <a:t> </a:t>
                </a:r>
                <a14:m>
                  <m:oMath xmlns:m="http://schemas.openxmlformats.org/officeDocument/2006/math">
                    <m:r>
                      <a:rPr lang="en-US" altLang="zh-CN" i="1">
                        <a:latin typeface="Cambria Math" charset="0"/>
                        <a:ea typeface="Calibri" charset="0"/>
                        <a:cs typeface="Calibri" charset="0"/>
                      </a:rPr>
                      <m:t>±</m:t>
                    </m:r>
                  </m:oMath>
                </a14:m>
                <a:r>
                  <a:rPr lang="zh-CN" altLang="en-US" dirty="0">
                    <a:latin typeface="Calibri" charset="0"/>
                    <a:ea typeface="Calibri" charset="0"/>
                    <a:cs typeface="Calibri" charset="0"/>
                  </a:rPr>
                  <a:t> </a:t>
                </a:r>
                <a:r>
                  <a:rPr lang="en-US" altLang="zh-CN" dirty="0">
                    <a:latin typeface="Calibri" charset="0"/>
                    <a:ea typeface="Calibri" charset="0"/>
                    <a:cs typeface="Calibri" charset="0"/>
                  </a:rPr>
                  <a:t>2%</a:t>
                </a:r>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sp>
        <p:nvSpPr>
          <p:cNvPr id="4" name="矩形 3"/>
          <p:cNvSpPr/>
          <p:nvPr/>
        </p:nvSpPr>
        <p:spPr>
          <a:xfrm>
            <a:off x="2377276" y="3743444"/>
            <a:ext cx="4031873" cy="461665"/>
          </a:xfrm>
          <a:prstGeom prst="rect">
            <a:avLst/>
          </a:prstGeom>
          <a:solidFill>
            <a:schemeClr val="accent3">
              <a:lumMod val="20000"/>
              <a:lumOff val="80000"/>
            </a:schemeClr>
          </a:solidFill>
          <a:ln>
            <a:solidFill>
              <a:srgbClr val="C00000"/>
            </a:solidFill>
          </a:ln>
        </p:spPr>
        <p:txBody>
          <a:bodyPr wrap="none">
            <a:spAutoFit/>
          </a:bodyPr>
          <a:lstStyle/>
          <a:p>
            <a:pPr lvl="1"/>
            <a:r>
              <a:rPr lang="zh-CN" altLang="en-US" sz="2400" dirty="0">
                <a:solidFill>
                  <a:srgbClr val="C00000"/>
                </a:solidFill>
              </a:rPr>
              <a:t>结论：特朗普也有胜算！</a:t>
            </a:r>
            <a:endParaRPr lang="en-US" altLang="zh-CN" sz="2400" dirty="0">
              <a:solidFill>
                <a:srgbClr val="C00000"/>
              </a:solidFill>
            </a:endParaRPr>
          </a:p>
        </p:txBody>
      </p:sp>
    </p:spTree>
    <p:extLst>
      <p:ext uri="{BB962C8B-B14F-4D97-AF65-F5344CB8AC3E}">
        <p14:creationId xmlns:p14="http://schemas.microsoft.com/office/powerpoint/2010/main" val="432016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探索式数据分析</a:t>
            </a:r>
          </a:p>
        </p:txBody>
      </p:sp>
      <p:sp>
        <p:nvSpPr>
          <p:cNvPr id="9" name="内容占位符 8"/>
          <p:cNvSpPr>
            <a:spLocks noGrp="1"/>
          </p:cNvSpPr>
          <p:nvPr>
            <p:ph idx="1"/>
          </p:nvPr>
        </p:nvSpPr>
        <p:spPr/>
        <p:txBody>
          <a:bodyPr/>
          <a:lstStyle/>
          <a:p>
            <a:r>
              <a:rPr lang="zh-CN" altLang="en-US" sz="1800" dirty="0"/>
              <a:t>假设你在某家研发移动端</a:t>
            </a:r>
            <a:r>
              <a:rPr lang="en-US" altLang="zh-CN" sz="1800" dirty="0"/>
              <a:t>APP</a:t>
            </a:r>
            <a:r>
              <a:rPr lang="zh-CN" altLang="en-US" sz="1800" dirty="0"/>
              <a:t>的公司实习</a:t>
            </a:r>
            <a:endParaRPr lang="en-US" altLang="zh-CN" sz="1800" dirty="0"/>
          </a:p>
          <a:p>
            <a:pPr lvl="1"/>
            <a:r>
              <a:rPr lang="en-US" altLang="zh-CN" sz="1600" dirty="0"/>
              <a:t>APP</a:t>
            </a:r>
            <a:r>
              <a:rPr lang="zh-CN" altLang="en-US" sz="1600" dirty="0"/>
              <a:t>用户中有</a:t>
            </a:r>
            <a:r>
              <a:rPr lang="en-US" altLang="zh-CN" sz="1600" dirty="0"/>
              <a:t>10000</a:t>
            </a:r>
            <a:r>
              <a:rPr lang="zh-CN" altLang="en-US" sz="1600" dirty="0"/>
              <a:t>人使用</a:t>
            </a:r>
            <a:r>
              <a:rPr lang="en-US" altLang="zh-CN" sz="1600" dirty="0"/>
              <a:t>Android</a:t>
            </a:r>
            <a:r>
              <a:rPr lang="zh-CN" altLang="en-US" sz="1600" dirty="0"/>
              <a:t>设备、</a:t>
            </a:r>
            <a:r>
              <a:rPr lang="en-US" altLang="zh-CN" sz="1600" dirty="0"/>
              <a:t>5000</a:t>
            </a:r>
            <a:r>
              <a:rPr lang="zh-CN" altLang="en-US" sz="1600" dirty="0"/>
              <a:t>人使用</a:t>
            </a:r>
            <a:r>
              <a:rPr lang="en-US" altLang="zh-CN" sz="1600" dirty="0"/>
              <a:t>IOS</a:t>
            </a:r>
            <a:r>
              <a:rPr lang="zh-CN" altLang="en-US" sz="1600" dirty="0"/>
              <a:t>设备，整体的付费转化率是</a:t>
            </a:r>
            <a:r>
              <a:rPr lang="en-US" altLang="zh-CN" sz="1600" dirty="0"/>
              <a:t>5%</a:t>
            </a:r>
            <a:r>
              <a:rPr lang="zh-CN" altLang="en-US" sz="1600" dirty="0"/>
              <a:t>。</a:t>
            </a:r>
            <a:endParaRPr lang="en-US" altLang="zh-CN" sz="1600" dirty="0"/>
          </a:p>
          <a:p>
            <a:pPr lvl="1"/>
            <a:r>
              <a:rPr lang="zh-CN" altLang="en-US" sz="1600" dirty="0"/>
              <a:t>细分发现其中：</a:t>
            </a:r>
            <a:endParaRPr lang="en-US" altLang="zh-CN" sz="1600" dirty="0"/>
          </a:p>
          <a:p>
            <a:pPr lvl="2"/>
            <a:r>
              <a:rPr lang="en-US" altLang="zh-CN" dirty="0"/>
              <a:t>IOS</a:t>
            </a:r>
            <a:r>
              <a:rPr lang="zh-CN" altLang="en-US" dirty="0"/>
              <a:t>设备的总体转化率为</a:t>
            </a:r>
            <a:r>
              <a:rPr lang="en-US" altLang="zh-CN" dirty="0"/>
              <a:t>4.17%</a:t>
            </a:r>
          </a:p>
          <a:p>
            <a:pPr lvl="2"/>
            <a:r>
              <a:rPr lang="en-US" altLang="zh-CN" dirty="0"/>
              <a:t>Android</a:t>
            </a:r>
            <a:r>
              <a:rPr lang="zh-CN" altLang="en-US" dirty="0"/>
              <a:t>设备的总体转化率为</a:t>
            </a:r>
            <a:r>
              <a:rPr lang="en-US" altLang="zh-CN" dirty="0"/>
              <a:t>5.82%</a:t>
            </a:r>
            <a:r>
              <a:rPr lang="zh-CN" altLang="en-US" dirty="0"/>
              <a:t>。</a:t>
            </a:r>
            <a:endParaRPr lang="en-US" altLang="zh-CN" dirty="0"/>
          </a:p>
          <a:p>
            <a:pPr lvl="1"/>
            <a:r>
              <a:rPr lang="zh-CN" altLang="en-US" sz="1600" dirty="0"/>
              <a:t>“英明”的老板得出结论：</a:t>
            </a:r>
            <a:r>
              <a:rPr lang="en-US" altLang="zh-CN" sz="1600" dirty="0"/>
              <a:t>IOS</a:t>
            </a:r>
            <a:r>
              <a:rPr lang="zh-CN" altLang="en-US" sz="1600" dirty="0"/>
              <a:t>平台的用户付费转化率低下，建议放弃</a:t>
            </a:r>
            <a:r>
              <a:rPr lang="en-US" altLang="zh-CN" sz="1600" dirty="0"/>
              <a:t>IOS</a:t>
            </a:r>
            <a:r>
              <a:rPr lang="zh-CN" altLang="en-US" sz="1600" dirty="0"/>
              <a:t>平台的研发</a:t>
            </a:r>
            <a:endParaRPr lang="en-US" altLang="zh-CN" sz="1600" dirty="0"/>
          </a:p>
          <a:p>
            <a:pPr lvl="1"/>
            <a:r>
              <a:rPr lang="zh-CN" altLang="en-US" sz="1600" dirty="0"/>
              <a:t>可聪明的你通过生活经验知道</a:t>
            </a:r>
            <a:r>
              <a:rPr lang="en-US" altLang="zh-CN" sz="1600" dirty="0"/>
              <a:t>IOS</a:t>
            </a:r>
            <a:r>
              <a:rPr lang="zh-CN" altLang="en-US" sz="1600" dirty="0"/>
              <a:t>平台的用户更愿意付费，请问你如何</a:t>
            </a:r>
            <a:r>
              <a:rPr lang="zh-CN" altLang="en-US" sz="1600" dirty="0">
                <a:solidFill>
                  <a:srgbClr val="FF0000"/>
                </a:solidFill>
              </a:rPr>
              <a:t>用数据说服</a:t>
            </a:r>
            <a:r>
              <a:rPr lang="zh-CN" altLang="en-US" sz="1600" dirty="0"/>
              <a:t>你的老板？</a:t>
            </a:r>
          </a:p>
        </p:txBody>
      </p:sp>
      <p:pic>
        <p:nvPicPr>
          <p:cNvPr id="10"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3376" y="3715547"/>
            <a:ext cx="772288" cy="772288"/>
          </a:xfrm>
          <a:prstGeom prst="rect">
            <a:avLst/>
          </a:prstGeom>
        </p:spPr>
      </p:pic>
      <p:pic>
        <p:nvPicPr>
          <p:cNvPr id="11"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02" y="3691045"/>
            <a:ext cx="796789" cy="796789"/>
          </a:xfrm>
          <a:prstGeom prst="rect">
            <a:avLst/>
          </a:prstGeom>
        </p:spPr>
      </p:pic>
      <p:sp>
        <p:nvSpPr>
          <p:cNvPr id="12" name="Rectangle 7"/>
          <p:cNvSpPr/>
          <p:nvPr/>
        </p:nvSpPr>
        <p:spPr>
          <a:xfrm>
            <a:off x="4322658" y="3905482"/>
            <a:ext cx="478529" cy="415498"/>
          </a:xfrm>
          <a:prstGeom prst="rect">
            <a:avLst/>
          </a:prstGeom>
        </p:spPr>
        <p:txBody>
          <a:bodyPr wrap="none">
            <a:spAutoFit/>
          </a:bodyPr>
          <a:lstStyle/>
          <a:p>
            <a:pPr algn="ctr"/>
            <a:r>
              <a:rPr lang="en-US" altLang="zh-CN" sz="2100" dirty="0">
                <a:solidFill>
                  <a:srgbClr val="FF0000"/>
                </a:solidFill>
              </a:rPr>
              <a:t>vs.</a:t>
            </a:r>
            <a:endParaRPr lang="en-US" sz="2100" dirty="0">
              <a:solidFill>
                <a:srgbClr val="FF0000"/>
              </a:solidFill>
            </a:endParaRPr>
          </a:p>
        </p:txBody>
      </p:sp>
      <p:sp>
        <p:nvSpPr>
          <p:cNvPr id="2" name="圆角矩形 1"/>
          <p:cNvSpPr/>
          <p:nvPr/>
        </p:nvSpPr>
        <p:spPr>
          <a:xfrm>
            <a:off x="3135084" y="4634299"/>
            <a:ext cx="3223161" cy="339436"/>
          </a:xfrm>
          <a:prstGeom prst="round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另一个坑的实例</a:t>
            </a:r>
          </a:p>
        </p:txBody>
      </p:sp>
    </p:spTree>
    <p:extLst>
      <p:ext uri="{BB962C8B-B14F-4D97-AF65-F5344CB8AC3E}">
        <p14:creationId xmlns:p14="http://schemas.microsoft.com/office/powerpoint/2010/main" val="2692400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探索式数据分析</a:t>
            </a:r>
          </a:p>
        </p:txBody>
      </p:sp>
      <p:sp>
        <p:nvSpPr>
          <p:cNvPr id="9" name="内容占位符 8"/>
          <p:cNvSpPr>
            <a:spLocks noGrp="1"/>
          </p:cNvSpPr>
          <p:nvPr>
            <p:ph idx="1"/>
          </p:nvPr>
        </p:nvSpPr>
        <p:spPr/>
        <p:txBody>
          <a:bodyPr/>
          <a:lstStyle/>
          <a:p>
            <a:r>
              <a:rPr lang="zh-CN" altLang="en-US" dirty="0"/>
              <a:t>步骤</a:t>
            </a:r>
            <a:r>
              <a:rPr lang="en-US" altLang="zh-CN" dirty="0"/>
              <a:t>1</a:t>
            </a:r>
            <a:r>
              <a:rPr lang="zh-CN" altLang="en-US" dirty="0"/>
              <a:t>：提出问题</a:t>
            </a:r>
            <a:endParaRPr lang="en-US" altLang="zh-CN" dirty="0"/>
          </a:p>
          <a:p>
            <a:pPr lvl="1"/>
            <a:r>
              <a:rPr lang="en-US" altLang="zh-CN" dirty="0"/>
              <a:t>IOS</a:t>
            </a:r>
            <a:r>
              <a:rPr lang="zh-CN" altLang="en-US" dirty="0"/>
              <a:t>和</a:t>
            </a:r>
            <a:r>
              <a:rPr lang="en-US" altLang="zh-CN" dirty="0"/>
              <a:t>Android</a:t>
            </a:r>
            <a:r>
              <a:rPr lang="zh-CN" altLang="en-US" dirty="0"/>
              <a:t>平台的用户，谁付费转化率更高？</a:t>
            </a:r>
            <a:endParaRPr lang="en-US" altLang="zh-CN" dirty="0"/>
          </a:p>
          <a:p>
            <a:r>
              <a:rPr lang="zh-CN" altLang="en-US" dirty="0"/>
              <a:t>步骤</a:t>
            </a:r>
            <a:r>
              <a:rPr lang="en-US" altLang="zh-CN" dirty="0"/>
              <a:t>2</a:t>
            </a:r>
            <a:r>
              <a:rPr lang="zh-CN" altLang="en-US" dirty="0"/>
              <a:t>：收集数据</a:t>
            </a:r>
            <a:endParaRPr lang="en-US" altLang="zh-CN" dirty="0"/>
          </a:p>
          <a:p>
            <a:pPr lvl="1"/>
            <a:r>
              <a:rPr lang="zh-CN" altLang="en-US" dirty="0"/>
              <a:t>请思考你要收集什么数据？</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t>步骤</a:t>
            </a:r>
            <a:r>
              <a:rPr lang="en-US" altLang="zh-CN" dirty="0"/>
              <a:t>3</a:t>
            </a:r>
            <a:r>
              <a:rPr lang="zh-CN" altLang="en-US" dirty="0"/>
              <a:t>：分析数据</a:t>
            </a:r>
            <a:endParaRPr lang="en-US" altLang="zh-CN" dirty="0"/>
          </a:p>
          <a:p>
            <a:endParaRPr lang="zh-CN" altLang="en-US" dirty="0"/>
          </a:p>
        </p:txBody>
      </p:sp>
      <p:graphicFrame>
        <p:nvGraphicFramePr>
          <p:cNvPr id="5" name="Table 5"/>
          <p:cNvGraphicFramePr>
            <a:graphicFrameLocks noGrp="1"/>
          </p:cNvGraphicFramePr>
          <p:nvPr>
            <p:extLst/>
          </p:nvPr>
        </p:nvGraphicFramePr>
        <p:xfrm>
          <a:off x="891939" y="2405801"/>
          <a:ext cx="5179028" cy="919041"/>
        </p:xfrm>
        <a:graphic>
          <a:graphicData uri="http://schemas.openxmlformats.org/drawingml/2006/table">
            <a:tbl>
              <a:tblPr firstRow="1" bandRow="1">
                <a:tableStyleId>{93296810-A885-4BE3-A3E7-6D5BEEA58F35}</a:tableStyleId>
              </a:tblPr>
              <a:tblGrid>
                <a:gridCol w="914400">
                  <a:extLst>
                    <a:ext uri="{9D8B030D-6E8A-4147-A177-3AD203B41FA5}">
                      <a16:colId xmlns:a16="http://schemas.microsoft.com/office/drawing/2014/main" val="20000"/>
                    </a:ext>
                  </a:extLst>
                </a:gridCol>
                <a:gridCol w="1259586">
                  <a:extLst>
                    <a:ext uri="{9D8B030D-6E8A-4147-A177-3AD203B41FA5}">
                      <a16:colId xmlns:a16="http://schemas.microsoft.com/office/drawing/2014/main" val="20001"/>
                    </a:ext>
                  </a:extLst>
                </a:gridCol>
                <a:gridCol w="831056">
                  <a:extLst>
                    <a:ext uri="{9D8B030D-6E8A-4147-A177-3AD203B41FA5}">
                      <a16:colId xmlns:a16="http://schemas.microsoft.com/office/drawing/2014/main" val="20002"/>
                    </a:ext>
                  </a:extLst>
                </a:gridCol>
                <a:gridCol w="1259586">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279083">
                <a:tc>
                  <a:txBody>
                    <a:bodyPr/>
                    <a:lstStyle/>
                    <a:p>
                      <a:pPr algn="ctr" fontAlgn="b"/>
                      <a:endParaRPr lang="en-US" sz="1800" b="0" i="0" u="none" strike="noStrike" dirty="0">
                        <a:solidFill>
                          <a:schemeClr val="bg1"/>
                        </a:solidFill>
                        <a:effectLst/>
                        <a:latin typeface="Calibri" charset="0"/>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360875">
                <a:tc>
                  <a:txBody>
                    <a:bodyPr/>
                    <a:lstStyle/>
                    <a:p>
                      <a:pPr algn="ctr" fontAlgn="b"/>
                      <a:r>
                        <a:rPr lang="zh-CN" altLang="en-US" sz="1800" u="none" strike="noStrike" dirty="0">
                          <a:solidFill>
                            <a:schemeClr val="bg1"/>
                          </a:solidFill>
                          <a:effectLst/>
                        </a:rPr>
                        <a:t>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sz="1800" u="none" strike="noStrike" dirty="0">
                          <a:effectLst/>
                          <a:latin typeface="Calibri" charset="0"/>
                          <a:ea typeface="Calibri" charset="0"/>
                          <a:cs typeface="Calibri" charset="0"/>
                        </a:rPr>
                        <a:t>50</a:t>
                      </a:r>
                      <a:endParaRPr lang="en-U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79083">
                <a:tc>
                  <a:txBody>
                    <a:bodyPr/>
                    <a:lstStyle/>
                    <a:p>
                      <a:pPr algn="ctr" fontAlgn="b"/>
                      <a:r>
                        <a:rPr lang="zh-CN" altLang="en-US" sz="1800" u="none" strike="noStrike" dirty="0">
                          <a:solidFill>
                            <a:schemeClr val="bg1"/>
                          </a:solidFill>
                          <a:effectLst/>
                        </a:rPr>
                        <a:t>未转化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800" u="none" strike="noStrike" dirty="0">
                          <a:effectLst/>
                          <a:latin typeface="Calibri" charset="0"/>
                          <a:ea typeface="Calibri" charset="0"/>
                          <a:cs typeface="Calibri" charset="0"/>
                        </a:rPr>
                        <a:t>1950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u="none" strike="noStrike" dirty="0">
                          <a:effectLst/>
                          <a:latin typeface="Calibri" charset="0"/>
                          <a:ea typeface="Calibri" charset="0"/>
                          <a:cs typeface="Calibri" charset="0"/>
                        </a:rPr>
                        <a:t>3400</a:t>
                      </a:r>
                      <a:endParaRPr lang="cs-CZ"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7500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1400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 name="Table 6"/>
          <p:cNvGraphicFramePr>
            <a:graphicFrameLocks noGrp="1"/>
          </p:cNvGraphicFramePr>
          <p:nvPr>
            <p:extLst/>
          </p:nvPr>
        </p:nvGraphicFramePr>
        <p:xfrm>
          <a:off x="891939" y="4197445"/>
          <a:ext cx="5154268" cy="316161"/>
        </p:xfrm>
        <a:graphic>
          <a:graphicData uri="http://schemas.openxmlformats.org/drawingml/2006/table">
            <a:tbl>
              <a:tblPr firstRow="1" bandRow="1">
                <a:tableStyleId>{5C22544A-7EE6-4342-B048-85BDC9FD1C3A}</a:tableStyleId>
              </a:tblPr>
              <a:tblGrid>
                <a:gridCol w="912041">
                  <a:extLst>
                    <a:ext uri="{9D8B030D-6E8A-4147-A177-3AD203B41FA5}">
                      <a16:colId xmlns:a16="http://schemas.microsoft.com/office/drawing/2014/main" val="20000"/>
                    </a:ext>
                  </a:extLst>
                </a:gridCol>
                <a:gridCol w="1271897">
                  <a:extLst>
                    <a:ext uri="{9D8B030D-6E8A-4147-A177-3AD203B41FA5}">
                      <a16:colId xmlns:a16="http://schemas.microsoft.com/office/drawing/2014/main" val="20001"/>
                    </a:ext>
                  </a:extLst>
                </a:gridCol>
                <a:gridCol w="810090">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tblGrid>
              <a:tr h="316161">
                <a:tc>
                  <a:txBody>
                    <a:bodyPr/>
                    <a:lstStyle/>
                    <a:p>
                      <a:pPr algn="ctr" fontAlgn="b"/>
                      <a:r>
                        <a:rPr lang="zh-CN" altLang="en-US" sz="1800" b="0" i="0" u="none" strike="noStrike" dirty="0">
                          <a:solidFill>
                            <a:schemeClr val="bg1"/>
                          </a:solidFill>
                          <a:effectLst/>
                          <a:latin typeface="Calibri" charset="0"/>
                        </a:rPr>
                        <a:t>转化率</a:t>
                      </a:r>
                    </a:p>
                  </a:txBody>
                  <a:tcPr marL="4763" marR="4763" marT="4763" marB="0" anchor="ctr">
                    <a:solidFill>
                      <a:schemeClr val="accent6"/>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2.</a:t>
                      </a:r>
                      <a:r>
                        <a:rPr lang="en-US" altLang="zh-CN" sz="1800" b="0" i="0" u="none" strike="noStrike" dirty="0">
                          <a:solidFill>
                            <a:srgbClr val="000000"/>
                          </a:solidFill>
                          <a:effectLst/>
                          <a:latin typeface="Calibri" charset="0"/>
                          <a:ea typeface="Calibri" charset="0"/>
                          <a:cs typeface="Calibri" charset="0"/>
                        </a:rPr>
                        <a:t>56</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FF0000"/>
                          </a:solidFill>
                          <a:effectLst/>
                          <a:latin typeface="Calibri" charset="0"/>
                          <a:ea typeface="Calibri" charset="0"/>
                          <a:cs typeface="Calibri" charset="0"/>
                        </a:rPr>
                        <a:t>2.</a:t>
                      </a:r>
                      <a:r>
                        <a:rPr lang="en-US" altLang="zh-CN" sz="1800" b="0" i="0" u="none" strike="noStrike" dirty="0">
                          <a:solidFill>
                            <a:srgbClr val="FF0000"/>
                          </a:solidFill>
                          <a:effectLst/>
                          <a:latin typeface="Calibri" charset="0"/>
                          <a:ea typeface="Calibri" charset="0"/>
                          <a:cs typeface="Calibri" charset="0"/>
                        </a:rPr>
                        <a:t>94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6.</a:t>
                      </a:r>
                      <a:r>
                        <a:rPr lang="en-US" sz="1800" b="0" i="0" u="none" strike="noStrike" dirty="0">
                          <a:solidFill>
                            <a:srgbClr val="000000"/>
                          </a:solidFill>
                          <a:effectLst/>
                          <a:latin typeface="Calibri" charset="0"/>
                          <a:ea typeface="Calibri" charset="0"/>
                          <a:cs typeface="Calibri" charset="0"/>
                        </a:rPr>
                        <a:t>67</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en-US" sz="1800" b="0" i="0" u="none" strike="noStrike" dirty="0">
                          <a:solidFill>
                            <a:srgbClr val="FF0000"/>
                          </a:solidFill>
                          <a:effectLst/>
                          <a:latin typeface="Calibri" charset="0"/>
                          <a:ea typeface="Calibri" charset="0"/>
                          <a:cs typeface="Calibri" charset="0"/>
                        </a:rPr>
                        <a:t>7.14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pic>
        <p:nvPicPr>
          <p:cNvPr id="10"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253059" y="937607"/>
            <a:ext cx="582730" cy="582730"/>
          </a:xfrm>
          <a:prstGeom prst="rect">
            <a:avLst/>
          </a:prstGeom>
        </p:spPr>
      </p:pic>
      <p:sp>
        <p:nvSpPr>
          <p:cNvPr id="11" name="Rectangle 4"/>
          <p:cNvSpPr/>
          <p:nvPr/>
        </p:nvSpPr>
        <p:spPr>
          <a:xfrm>
            <a:off x="6305943" y="1655475"/>
            <a:ext cx="2476962" cy="646331"/>
          </a:xfrm>
          <a:prstGeom prst="rect">
            <a:avLst/>
          </a:prstGeom>
        </p:spPr>
        <p:txBody>
          <a:bodyPr wrap="square">
            <a:spAutoFit/>
          </a:bodyPr>
          <a:lstStyle/>
          <a:p>
            <a:r>
              <a:rPr lang="zh-CN" altLang="en-US" dirty="0">
                <a:solidFill>
                  <a:srgbClr val="C00000"/>
                </a:solidFill>
                <a:latin typeface="Helvetica Neue" charset="0"/>
              </a:rPr>
              <a:t>请你谈谈，为什么要收集更细粒度的数据</a:t>
            </a:r>
            <a:r>
              <a:rPr lang="en-US" altLang="zh-CN" dirty="0">
                <a:solidFill>
                  <a:srgbClr val="C00000"/>
                </a:solidFill>
                <a:latin typeface="Helvetica Neue" charset="0"/>
              </a:rPr>
              <a:t>?</a:t>
            </a:r>
          </a:p>
        </p:txBody>
      </p:sp>
      <p:sp>
        <p:nvSpPr>
          <p:cNvPr id="8" name="矩形 7">
            <a:extLst>
              <a:ext uri="{FF2B5EF4-FFF2-40B4-BE49-F238E27FC236}">
                <a16:creationId xmlns:a16="http://schemas.microsoft.com/office/drawing/2014/main" id="{6D2CD795-73ED-4DB6-A7FB-D5DA5D19F51A}"/>
              </a:ext>
            </a:extLst>
          </p:cNvPr>
          <p:cNvSpPr/>
          <p:nvPr/>
        </p:nvSpPr>
        <p:spPr>
          <a:xfrm>
            <a:off x="6981519" y="2518529"/>
            <a:ext cx="1245854" cy="646331"/>
          </a:xfrm>
          <a:prstGeom prst="rect">
            <a:avLst/>
          </a:prstGeom>
          <a:solidFill>
            <a:schemeClr val="accent2">
              <a:lumMod val="20000"/>
              <a:lumOff val="80000"/>
            </a:schemeClr>
          </a:solidFill>
          <a:ln>
            <a:solidFill>
              <a:srgbClr val="C00000"/>
            </a:solidFill>
          </a:ln>
        </p:spPr>
        <p:txBody>
          <a:bodyPr wrap="none">
            <a:spAutoFit/>
          </a:bodyPr>
          <a:lstStyle/>
          <a:p>
            <a:r>
              <a:rPr lang="en-US" altLang="zh-CN" dirty="0">
                <a:latin typeface="STZhongsong" charset="-122"/>
                <a:ea typeface="STZhongsong" charset="-122"/>
                <a:cs typeface="STZhongsong" charset="-122"/>
              </a:rPr>
              <a:t>Drill in</a:t>
            </a:r>
          </a:p>
          <a:p>
            <a:r>
              <a:rPr lang="zh-CN" altLang="en-US" dirty="0">
                <a:latin typeface="STZhongsong" charset="-122"/>
                <a:ea typeface="STZhongsong" charset="-122"/>
                <a:cs typeface="STZhongsong" charset="-122"/>
              </a:rPr>
              <a:t>手机</a:t>
            </a:r>
            <a:r>
              <a:rPr lang="en-US" altLang="zh-CN" dirty="0">
                <a:latin typeface="STZhongsong" charset="-122"/>
                <a:ea typeface="STZhongsong" charset="-122"/>
                <a:cs typeface="STZhongsong" charset="-122"/>
              </a:rPr>
              <a:t>|</a:t>
            </a:r>
            <a:r>
              <a:rPr lang="zh-CN" altLang="en-US" dirty="0">
                <a:latin typeface="STZhongsong" charset="-122"/>
                <a:ea typeface="STZhongsong" charset="-122"/>
                <a:cs typeface="STZhongsong" charset="-122"/>
              </a:rPr>
              <a:t>平板</a:t>
            </a:r>
            <a:endParaRPr lang="zh-CN" altLang="en-US" dirty="0"/>
          </a:p>
        </p:txBody>
      </p:sp>
    </p:spTree>
    <p:extLst>
      <p:ext uri="{BB962C8B-B14F-4D97-AF65-F5344CB8AC3E}">
        <p14:creationId xmlns:p14="http://schemas.microsoft.com/office/powerpoint/2010/main" val="800949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探索式数据分析</a:t>
            </a:r>
          </a:p>
        </p:txBody>
      </p:sp>
      <p:sp>
        <p:nvSpPr>
          <p:cNvPr id="9" name="内容占位符 8"/>
          <p:cNvSpPr>
            <a:spLocks noGrp="1"/>
          </p:cNvSpPr>
          <p:nvPr>
            <p:ph idx="1"/>
          </p:nvPr>
        </p:nvSpPr>
        <p:spPr/>
        <p:txBody>
          <a:bodyPr/>
          <a:lstStyle/>
          <a:p>
            <a:r>
              <a:rPr lang="zh-CN" altLang="en-US" dirty="0"/>
              <a:t>步骤</a:t>
            </a:r>
            <a:r>
              <a:rPr lang="en-US" altLang="zh-CN" dirty="0"/>
              <a:t>1</a:t>
            </a:r>
            <a:r>
              <a:rPr lang="zh-CN" altLang="en-US" dirty="0"/>
              <a:t>：提出问题</a:t>
            </a:r>
            <a:endParaRPr lang="en-US" altLang="zh-CN" dirty="0"/>
          </a:p>
          <a:p>
            <a:pPr lvl="1"/>
            <a:r>
              <a:rPr lang="en-US" altLang="zh-CN" dirty="0"/>
              <a:t>IOS</a:t>
            </a:r>
            <a:r>
              <a:rPr lang="zh-CN" altLang="en-US" dirty="0"/>
              <a:t>和</a:t>
            </a:r>
            <a:r>
              <a:rPr lang="en-US" altLang="zh-CN" dirty="0"/>
              <a:t>Android</a:t>
            </a:r>
            <a:r>
              <a:rPr lang="zh-CN" altLang="en-US" dirty="0"/>
              <a:t>平台的用户，谁付费转化率更高？</a:t>
            </a:r>
            <a:endParaRPr lang="en-US" altLang="zh-CN" dirty="0"/>
          </a:p>
          <a:p>
            <a:r>
              <a:rPr lang="zh-CN" altLang="en-US" dirty="0"/>
              <a:t>步骤</a:t>
            </a:r>
            <a:r>
              <a:rPr lang="en-US" altLang="zh-CN" dirty="0"/>
              <a:t>2</a:t>
            </a:r>
            <a:r>
              <a:rPr lang="zh-CN" altLang="en-US" dirty="0"/>
              <a:t>：收集数据</a:t>
            </a:r>
            <a:endParaRPr lang="en-US" altLang="zh-CN" dirty="0"/>
          </a:p>
          <a:p>
            <a:pPr lvl="1"/>
            <a:r>
              <a:rPr lang="zh-CN" altLang="en-US" dirty="0"/>
              <a:t>请思考你要收集什么数据？</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t>步骤</a:t>
            </a:r>
            <a:r>
              <a:rPr lang="en-US" altLang="zh-CN" dirty="0"/>
              <a:t>3</a:t>
            </a:r>
            <a:r>
              <a:rPr lang="zh-CN" altLang="en-US" dirty="0"/>
              <a:t>：分析数据</a:t>
            </a:r>
            <a:endParaRPr lang="en-US" altLang="zh-CN" dirty="0"/>
          </a:p>
          <a:p>
            <a:endParaRPr lang="zh-CN" altLang="en-US" dirty="0"/>
          </a:p>
        </p:txBody>
      </p:sp>
      <p:graphicFrame>
        <p:nvGraphicFramePr>
          <p:cNvPr id="5" name="Table 5"/>
          <p:cNvGraphicFramePr>
            <a:graphicFrameLocks noGrp="1"/>
          </p:cNvGraphicFramePr>
          <p:nvPr>
            <p:extLst/>
          </p:nvPr>
        </p:nvGraphicFramePr>
        <p:xfrm>
          <a:off x="891939" y="2405801"/>
          <a:ext cx="5179028" cy="919041"/>
        </p:xfrm>
        <a:graphic>
          <a:graphicData uri="http://schemas.openxmlformats.org/drawingml/2006/table">
            <a:tbl>
              <a:tblPr firstRow="1" bandRow="1">
                <a:tableStyleId>{93296810-A885-4BE3-A3E7-6D5BEEA58F35}</a:tableStyleId>
              </a:tblPr>
              <a:tblGrid>
                <a:gridCol w="914400">
                  <a:extLst>
                    <a:ext uri="{9D8B030D-6E8A-4147-A177-3AD203B41FA5}">
                      <a16:colId xmlns:a16="http://schemas.microsoft.com/office/drawing/2014/main" val="20000"/>
                    </a:ext>
                  </a:extLst>
                </a:gridCol>
                <a:gridCol w="1259586">
                  <a:extLst>
                    <a:ext uri="{9D8B030D-6E8A-4147-A177-3AD203B41FA5}">
                      <a16:colId xmlns:a16="http://schemas.microsoft.com/office/drawing/2014/main" val="20001"/>
                    </a:ext>
                  </a:extLst>
                </a:gridCol>
                <a:gridCol w="831056">
                  <a:extLst>
                    <a:ext uri="{9D8B030D-6E8A-4147-A177-3AD203B41FA5}">
                      <a16:colId xmlns:a16="http://schemas.microsoft.com/office/drawing/2014/main" val="20002"/>
                    </a:ext>
                  </a:extLst>
                </a:gridCol>
                <a:gridCol w="1259586">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279083">
                <a:tc>
                  <a:txBody>
                    <a:bodyPr/>
                    <a:lstStyle/>
                    <a:p>
                      <a:pPr algn="ctr" fontAlgn="b"/>
                      <a:endParaRPr lang="en-US" sz="1800" b="0" i="0" u="none" strike="noStrike" dirty="0">
                        <a:solidFill>
                          <a:schemeClr val="bg1"/>
                        </a:solidFill>
                        <a:effectLst/>
                        <a:latin typeface="Calibri" charset="0"/>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360875">
                <a:tc>
                  <a:txBody>
                    <a:bodyPr/>
                    <a:lstStyle/>
                    <a:p>
                      <a:pPr algn="ctr" fontAlgn="b"/>
                      <a:r>
                        <a:rPr lang="zh-CN" altLang="en-US" sz="1800" u="none" strike="noStrike" dirty="0">
                          <a:solidFill>
                            <a:schemeClr val="bg1"/>
                          </a:solidFill>
                          <a:effectLst/>
                        </a:rPr>
                        <a:t>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sz="1800" u="none" strike="noStrike" dirty="0">
                          <a:effectLst/>
                          <a:latin typeface="Calibri" charset="0"/>
                          <a:ea typeface="Calibri" charset="0"/>
                          <a:cs typeface="Calibri" charset="0"/>
                        </a:rPr>
                        <a:t>50</a:t>
                      </a:r>
                      <a:endParaRPr lang="en-U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79083">
                <a:tc>
                  <a:txBody>
                    <a:bodyPr/>
                    <a:lstStyle/>
                    <a:p>
                      <a:pPr algn="ctr" fontAlgn="b"/>
                      <a:r>
                        <a:rPr lang="zh-CN" altLang="en-US" sz="1800" u="none" strike="noStrike" dirty="0">
                          <a:solidFill>
                            <a:schemeClr val="bg1"/>
                          </a:solidFill>
                          <a:effectLst/>
                        </a:rPr>
                        <a:t>未转化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800" u="none" strike="noStrike" dirty="0">
                          <a:effectLst/>
                          <a:latin typeface="Calibri" charset="0"/>
                          <a:ea typeface="Calibri" charset="0"/>
                          <a:cs typeface="Calibri" charset="0"/>
                        </a:rPr>
                        <a:t>1950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u="none" strike="noStrike" dirty="0">
                          <a:effectLst/>
                          <a:latin typeface="Calibri" charset="0"/>
                          <a:ea typeface="Calibri" charset="0"/>
                          <a:cs typeface="Calibri" charset="0"/>
                        </a:rPr>
                        <a:t>3400</a:t>
                      </a:r>
                      <a:endParaRPr lang="cs-CZ"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7500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1400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 name="Table 6"/>
          <p:cNvGraphicFramePr>
            <a:graphicFrameLocks noGrp="1"/>
          </p:cNvGraphicFramePr>
          <p:nvPr>
            <p:extLst/>
          </p:nvPr>
        </p:nvGraphicFramePr>
        <p:xfrm>
          <a:off x="891939" y="4197445"/>
          <a:ext cx="5154268" cy="316161"/>
        </p:xfrm>
        <a:graphic>
          <a:graphicData uri="http://schemas.openxmlformats.org/drawingml/2006/table">
            <a:tbl>
              <a:tblPr firstRow="1" bandRow="1">
                <a:tableStyleId>{5C22544A-7EE6-4342-B048-85BDC9FD1C3A}</a:tableStyleId>
              </a:tblPr>
              <a:tblGrid>
                <a:gridCol w="912041">
                  <a:extLst>
                    <a:ext uri="{9D8B030D-6E8A-4147-A177-3AD203B41FA5}">
                      <a16:colId xmlns:a16="http://schemas.microsoft.com/office/drawing/2014/main" val="20000"/>
                    </a:ext>
                  </a:extLst>
                </a:gridCol>
                <a:gridCol w="1271897">
                  <a:extLst>
                    <a:ext uri="{9D8B030D-6E8A-4147-A177-3AD203B41FA5}">
                      <a16:colId xmlns:a16="http://schemas.microsoft.com/office/drawing/2014/main" val="20001"/>
                    </a:ext>
                  </a:extLst>
                </a:gridCol>
                <a:gridCol w="810090">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tblGrid>
              <a:tr h="316161">
                <a:tc>
                  <a:txBody>
                    <a:bodyPr/>
                    <a:lstStyle/>
                    <a:p>
                      <a:pPr algn="ctr" fontAlgn="b"/>
                      <a:r>
                        <a:rPr lang="zh-CN" altLang="en-US" sz="1800" b="0" i="0" u="none" strike="noStrike" dirty="0">
                          <a:solidFill>
                            <a:schemeClr val="bg1"/>
                          </a:solidFill>
                          <a:effectLst/>
                          <a:latin typeface="Calibri" charset="0"/>
                        </a:rPr>
                        <a:t>转化率</a:t>
                      </a:r>
                    </a:p>
                  </a:txBody>
                  <a:tcPr marL="4763" marR="4763" marT="4763" marB="0" anchor="ctr">
                    <a:solidFill>
                      <a:schemeClr val="accent6"/>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2.</a:t>
                      </a:r>
                      <a:r>
                        <a:rPr lang="en-US" altLang="zh-CN" sz="1800" b="0" i="0" u="none" strike="noStrike" dirty="0">
                          <a:solidFill>
                            <a:srgbClr val="000000"/>
                          </a:solidFill>
                          <a:effectLst/>
                          <a:latin typeface="Calibri" charset="0"/>
                          <a:ea typeface="Calibri" charset="0"/>
                          <a:cs typeface="Calibri" charset="0"/>
                        </a:rPr>
                        <a:t>56</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FF0000"/>
                          </a:solidFill>
                          <a:effectLst/>
                          <a:latin typeface="Calibri" charset="0"/>
                          <a:ea typeface="Calibri" charset="0"/>
                          <a:cs typeface="Calibri" charset="0"/>
                        </a:rPr>
                        <a:t>2.</a:t>
                      </a:r>
                      <a:r>
                        <a:rPr lang="en-US" altLang="zh-CN" sz="1800" b="0" i="0" u="none" strike="noStrike" dirty="0">
                          <a:solidFill>
                            <a:srgbClr val="FF0000"/>
                          </a:solidFill>
                          <a:effectLst/>
                          <a:latin typeface="Calibri" charset="0"/>
                          <a:ea typeface="Calibri" charset="0"/>
                          <a:cs typeface="Calibri" charset="0"/>
                        </a:rPr>
                        <a:t>94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6.</a:t>
                      </a:r>
                      <a:r>
                        <a:rPr lang="en-US" sz="1800" b="0" i="0" u="none" strike="noStrike" dirty="0">
                          <a:solidFill>
                            <a:srgbClr val="000000"/>
                          </a:solidFill>
                          <a:effectLst/>
                          <a:latin typeface="Calibri" charset="0"/>
                          <a:ea typeface="Calibri" charset="0"/>
                          <a:cs typeface="Calibri" charset="0"/>
                        </a:rPr>
                        <a:t>67</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en-US" sz="1800" b="0" i="0" u="none" strike="noStrike" dirty="0">
                          <a:solidFill>
                            <a:srgbClr val="FF0000"/>
                          </a:solidFill>
                          <a:effectLst/>
                          <a:latin typeface="Calibri" charset="0"/>
                          <a:ea typeface="Calibri" charset="0"/>
                          <a:cs typeface="Calibri" charset="0"/>
                        </a:rPr>
                        <a:t>7.14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pic>
        <p:nvPicPr>
          <p:cNvPr id="7"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253059" y="937607"/>
            <a:ext cx="582730" cy="582730"/>
          </a:xfrm>
          <a:prstGeom prst="rect">
            <a:avLst/>
          </a:prstGeom>
        </p:spPr>
      </p:pic>
      <p:sp>
        <p:nvSpPr>
          <p:cNvPr id="8" name="Rectangle 4"/>
          <p:cNvSpPr/>
          <p:nvPr/>
        </p:nvSpPr>
        <p:spPr>
          <a:xfrm>
            <a:off x="6305943" y="1655475"/>
            <a:ext cx="2476962" cy="646331"/>
          </a:xfrm>
          <a:prstGeom prst="rect">
            <a:avLst/>
          </a:prstGeom>
        </p:spPr>
        <p:txBody>
          <a:bodyPr wrap="square">
            <a:spAutoFit/>
          </a:bodyPr>
          <a:lstStyle/>
          <a:p>
            <a:r>
              <a:rPr lang="zh-CN" altLang="en-US" dirty="0">
                <a:solidFill>
                  <a:srgbClr val="C00000"/>
                </a:solidFill>
                <a:latin typeface="Helvetica Neue" charset="0"/>
              </a:rPr>
              <a:t>请你谈谈，为什么要收集更细粒度的数据</a:t>
            </a:r>
            <a:r>
              <a:rPr lang="en-US" altLang="zh-CN" dirty="0">
                <a:solidFill>
                  <a:srgbClr val="C00000"/>
                </a:solidFill>
                <a:latin typeface="Helvetica Neue" charset="0"/>
              </a:rPr>
              <a:t>?</a:t>
            </a:r>
          </a:p>
        </p:txBody>
      </p:sp>
      <p:sp>
        <p:nvSpPr>
          <p:cNvPr id="10" name="Rectangle 7"/>
          <p:cNvSpPr/>
          <p:nvPr/>
        </p:nvSpPr>
        <p:spPr>
          <a:xfrm>
            <a:off x="7121970" y="3002992"/>
            <a:ext cx="1827163" cy="1615827"/>
          </a:xfrm>
          <a:prstGeom prst="rect">
            <a:avLst/>
          </a:prstGeom>
        </p:spPr>
        <p:txBody>
          <a:bodyPr wrap="square">
            <a:spAutoFit/>
          </a:bodyPr>
          <a:lstStyle/>
          <a:p>
            <a:r>
              <a:rPr lang="zh-CN" altLang="en-US" b="1" dirty="0">
                <a:solidFill>
                  <a:srgbClr val="C00000"/>
                </a:solidFill>
                <a:latin typeface="Helvetica Neue" charset="0"/>
              </a:rPr>
              <a:t>你觉得那种设备的转化率更高？</a:t>
            </a:r>
            <a:endParaRPr lang="en-US" altLang="zh-CN" b="1" dirty="0">
              <a:solidFill>
                <a:srgbClr val="C00000"/>
              </a:solidFill>
              <a:latin typeface="Helvetica Neue" charset="0"/>
            </a:endParaRPr>
          </a:p>
          <a:p>
            <a:endParaRPr lang="en-US" altLang="zh-CN" b="1" dirty="0">
              <a:solidFill>
                <a:srgbClr val="C00000"/>
              </a:solidFill>
              <a:latin typeface="Helvetica Neue" charset="0"/>
            </a:endParaRPr>
          </a:p>
          <a:p>
            <a:r>
              <a:rPr lang="en-US" altLang="zh-CN" b="1" dirty="0">
                <a:solidFill>
                  <a:srgbClr val="C00000"/>
                </a:solidFill>
                <a:latin typeface="Helvetica Neue" charset="0"/>
              </a:rPr>
              <a:t>A.</a:t>
            </a:r>
            <a:r>
              <a:rPr lang="zh-CN" altLang="en-US" b="1" dirty="0">
                <a:solidFill>
                  <a:srgbClr val="C00000"/>
                </a:solidFill>
                <a:latin typeface="Helvetica Neue" charset="0"/>
              </a:rPr>
              <a:t>  </a:t>
            </a:r>
            <a:r>
              <a:rPr lang="en-US" altLang="zh-CN" b="1" dirty="0">
                <a:solidFill>
                  <a:srgbClr val="C00000"/>
                </a:solidFill>
                <a:latin typeface="Helvetica Neue" charset="0"/>
              </a:rPr>
              <a:t>IOS</a:t>
            </a:r>
          </a:p>
          <a:p>
            <a:pPr>
              <a:lnSpc>
                <a:spcPct val="150000"/>
              </a:lnSpc>
            </a:pPr>
            <a:r>
              <a:rPr lang="en-US" altLang="zh-CN" b="1" dirty="0">
                <a:solidFill>
                  <a:srgbClr val="C00000"/>
                </a:solidFill>
                <a:latin typeface="Helvetica Neue" charset="0"/>
              </a:rPr>
              <a:t>B.</a:t>
            </a:r>
            <a:r>
              <a:rPr lang="zh-CN" altLang="en-US" b="1" dirty="0">
                <a:solidFill>
                  <a:srgbClr val="C00000"/>
                </a:solidFill>
                <a:latin typeface="Helvetica Neue" charset="0"/>
              </a:rPr>
              <a:t> </a:t>
            </a:r>
            <a:r>
              <a:rPr lang="en-US" altLang="zh-CN" b="1" dirty="0">
                <a:solidFill>
                  <a:srgbClr val="C00000"/>
                </a:solidFill>
                <a:latin typeface="Helvetica Neue" charset="0"/>
              </a:rPr>
              <a:t>Android</a:t>
            </a:r>
          </a:p>
        </p:txBody>
      </p:sp>
      <p:sp>
        <p:nvSpPr>
          <p:cNvPr id="11" name="Rectangle 8"/>
          <p:cNvSpPr/>
          <p:nvPr/>
        </p:nvSpPr>
        <p:spPr>
          <a:xfrm>
            <a:off x="6571567" y="3198811"/>
            <a:ext cx="509069" cy="523220"/>
          </a:xfrm>
          <a:prstGeom prst="rect">
            <a:avLst/>
          </a:prstGeom>
        </p:spPr>
        <p:txBody>
          <a:bodyPr wrap="squar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Tree>
    <p:extLst>
      <p:ext uri="{BB962C8B-B14F-4D97-AF65-F5344CB8AC3E}">
        <p14:creationId xmlns:p14="http://schemas.microsoft.com/office/powerpoint/2010/main" val="3572605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探索式数据分析</a:t>
            </a:r>
          </a:p>
        </p:txBody>
      </p:sp>
      <p:sp>
        <p:nvSpPr>
          <p:cNvPr id="9" name="内容占位符 8"/>
          <p:cNvSpPr>
            <a:spLocks noGrp="1"/>
          </p:cNvSpPr>
          <p:nvPr>
            <p:ph idx="1"/>
          </p:nvPr>
        </p:nvSpPr>
        <p:spPr/>
        <p:txBody>
          <a:bodyPr/>
          <a:lstStyle/>
          <a:p>
            <a:r>
              <a:rPr lang="zh-CN" altLang="en-US" dirty="0"/>
              <a:t>步骤</a:t>
            </a:r>
            <a:r>
              <a:rPr lang="en-US" altLang="zh-CN" dirty="0"/>
              <a:t>4</a:t>
            </a:r>
            <a:r>
              <a:rPr lang="zh-CN" altLang="en-US" dirty="0"/>
              <a:t>：原因分析</a:t>
            </a:r>
            <a:endParaRPr lang="en-US" altLang="zh-CN" dirty="0"/>
          </a:p>
          <a:p>
            <a:pPr lvl="1"/>
            <a:r>
              <a:rPr lang="zh-CN" altLang="en-US" dirty="0"/>
              <a:t>汇总手机和平板的数据时，忽略了二者在“量”的差异</a:t>
            </a:r>
            <a:r>
              <a:rPr lang="en-US" altLang="zh-CN" dirty="0"/>
              <a:t>——</a:t>
            </a:r>
            <a:r>
              <a:rPr lang="zh-CN" altLang="en-US" dirty="0"/>
              <a:t>将“值与量”两个维度的数据，归纳成了“值”一个维度的数据</a:t>
            </a:r>
            <a:endParaRPr lang="en-US" altLang="zh-CN" dirty="0"/>
          </a:p>
        </p:txBody>
      </p:sp>
      <p:graphicFrame>
        <p:nvGraphicFramePr>
          <p:cNvPr id="5" name="Table 3"/>
          <p:cNvGraphicFramePr>
            <a:graphicFrameLocks noGrp="1"/>
          </p:cNvGraphicFramePr>
          <p:nvPr>
            <p:extLst>
              <p:ext uri="{D42A27DB-BD31-4B8C-83A1-F6EECF244321}">
                <p14:modId xmlns:p14="http://schemas.microsoft.com/office/powerpoint/2010/main" val="1738679641"/>
              </p:ext>
            </p:extLst>
          </p:nvPr>
        </p:nvGraphicFramePr>
        <p:xfrm>
          <a:off x="403667" y="3583882"/>
          <a:ext cx="5179028" cy="1116332"/>
        </p:xfrm>
        <a:graphic>
          <a:graphicData uri="http://schemas.openxmlformats.org/drawingml/2006/table">
            <a:tbl>
              <a:tblPr firstRow="1" bandRow="1">
                <a:tableStyleId>{93296810-A885-4BE3-A3E7-6D5BEEA58F35}</a:tableStyleId>
              </a:tblPr>
              <a:tblGrid>
                <a:gridCol w="914400">
                  <a:extLst>
                    <a:ext uri="{9D8B030D-6E8A-4147-A177-3AD203B41FA5}">
                      <a16:colId xmlns:a16="http://schemas.microsoft.com/office/drawing/2014/main" val="20000"/>
                    </a:ext>
                  </a:extLst>
                </a:gridCol>
                <a:gridCol w="1259586">
                  <a:extLst>
                    <a:ext uri="{9D8B030D-6E8A-4147-A177-3AD203B41FA5}">
                      <a16:colId xmlns:a16="http://schemas.microsoft.com/office/drawing/2014/main" val="20001"/>
                    </a:ext>
                  </a:extLst>
                </a:gridCol>
                <a:gridCol w="831056">
                  <a:extLst>
                    <a:ext uri="{9D8B030D-6E8A-4147-A177-3AD203B41FA5}">
                      <a16:colId xmlns:a16="http://schemas.microsoft.com/office/drawing/2014/main" val="20002"/>
                    </a:ext>
                  </a:extLst>
                </a:gridCol>
                <a:gridCol w="1259586">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279083">
                <a:tc>
                  <a:txBody>
                    <a:bodyPr/>
                    <a:lstStyle/>
                    <a:p>
                      <a:pPr algn="ctr" fontAlgn="b"/>
                      <a:endParaRPr lang="en-US" sz="1800" b="0" i="0" u="none" strike="noStrike" dirty="0">
                        <a:solidFill>
                          <a:schemeClr val="bg1"/>
                        </a:solidFill>
                        <a:effectLst/>
                        <a:latin typeface="Calibri" charset="0"/>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279083">
                <a:tc>
                  <a:txBody>
                    <a:bodyPr/>
                    <a:lstStyle/>
                    <a:p>
                      <a:pPr algn="ctr" fontAlgn="b"/>
                      <a:r>
                        <a:rPr lang="zh-CN" altLang="en-US" sz="1800" u="none" strike="noStrike" dirty="0">
                          <a:solidFill>
                            <a:schemeClr val="bg1"/>
                          </a:solidFill>
                          <a:effectLst/>
                        </a:rPr>
                        <a:t>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sz="1800" u="none" strike="noStrike" dirty="0">
                          <a:effectLst/>
                          <a:latin typeface="Calibri" charset="0"/>
                          <a:ea typeface="Calibri" charset="0"/>
                          <a:cs typeface="Calibri" charset="0"/>
                        </a:rPr>
                        <a:t>50</a:t>
                      </a:r>
                      <a:endParaRPr lang="en-U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79083">
                <a:tc>
                  <a:txBody>
                    <a:bodyPr/>
                    <a:lstStyle/>
                    <a:p>
                      <a:pPr algn="ctr" fontAlgn="b"/>
                      <a:r>
                        <a:rPr lang="zh-CN" altLang="en-US" sz="1800" u="none" strike="noStrike" dirty="0">
                          <a:solidFill>
                            <a:schemeClr val="bg1"/>
                          </a:solidFill>
                          <a:effectLst/>
                        </a:rPr>
                        <a:t>未转化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800" u="none" strike="noStrike" dirty="0">
                          <a:effectLst/>
                          <a:latin typeface="Calibri" charset="0"/>
                          <a:ea typeface="Calibri" charset="0"/>
                          <a:cs typeface="Calibri" charset="0"/>
                        </a:rPr>
                        <a:t>1950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u="none" strike="noStrike" dirty="0">
                          <a:effectLst/>
                          <a:latin typeface="Calibri" charset="0"/>
                          <a:ea typeface="Calibri" charset="0"/>
                          <a:cs typeface="Calibri" charset="0"/>
                        </a:rPr>
                        <a:t>3400</a:t>
                      </a:r>
                      <a:endParaRPr lang="cs-CZ"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7500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1400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r h="279083">
                <a:tc>
                  <a:txBody>
                    <a:bodyPr/>
                    <a:lstStyle/>
                    <a:p>
                      <a:pPr algn="ctr" fontAlgn="b"/>
                      <a:r>
                        <a:rPr lang="zh-CN" altLang="en-US" sz="1800" b="0" i="0" u="none" strike="noStrike" dirty="0">
                          <a:solidFill>
                            <a:schemeClr val="bg1"/>
                          </a:solidFill>
                          <a:effectLst/>
                          <a:latin typeface="Calibri" charset="0"/>
                        </a:rPr>
                        <a:t>转化率</a:t>
                      </a:r>
                    </a:p>
                  </a:txBody>
                  <a:tcPr marL="4763" marR="4763" marT="4763" marB="0" anchor="ctr">
                    <a:solidFill>
                      <a:schemeClr val="accent6"/>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2.</a:t>
                      </a:r>
                      <a:r>
                        <a:rPr lang="en-US" altLang="zh-CN" sz="1800" b="0" i="0" u="none" strike="noStrike" dirty="0">
                          <a:solidFill>
                            <a:srgbClr val="000000"/>
                          </a:solidFill>
                          <a:effectLst/>
                          <a:latin typeface="Calibri" charset="0"/>
                          <a:ea typeface="Calibri" charset="0"/>
                          <a:cs typeface="Calibri" charset="0"/>
                        </a:rPr>
                        <a:t>56</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FF0000"/>
                          </a:solidFill>
                          <a:effectLst/>
                          <a:latin typeface="Calibri" charset="0"/>
                          <a:ea typeface="Calibri" charset="0"/>
                          <a:cs typeface="Calibri" charset="0"/>
                        </a:rPr>
                        <a:t>2.</a:t>
                      </a:r>
                      <a:r>
                        <a:rPr lang="en-US" altLang="zh-CN" sz="1800" b="0" i="0" u="none" strike="noStrike" dirty="0">
                          <a:solidFill>
                            <a:srgbClr val="FF0000"/>
                          </a:solidFill>
                          <a:effectLst/>
                          <a:latin typeface="Calibri" charset="0"/>
                          <a:ea typeface="Calibri" charset="0"/>
                          <a:cs typeface="Calibri" charset="0"/>
                        </a:rPr>
                        <a:t>94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6.</a:t>
                      </a:r>
                      <a:r>
                        <a:rPr lang="en-US" sz="1800" b="0" i="0" u="none" strike="noStrike" dirty="0">
                          <a:solidFill>
                            <a:srgbClr val="000000"/>
                          </a:solidFill>
                          <a:effectLst/>
                          <a:latin typeface="Calibri" charset="0"/>
                          <a:ea typeface="Calibri" charset="0"/>
                          <a:cs typeface="Calibri" charset="0"/>
                        </a:rPr>
                        <a:t>67</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en-US" sz="1800" b="0" i="0" u="none" strike="noStrike" dirty="0">
                          <a:solidFill>
                            <a:srgbClr val="FF0000"/>
                          </a:solidFill>
                          <a:effectLst/>
                          <a:latin typeface="Calibri" charset="0"/>
                          <a:ea typeface="Calibri" charset="0"/>
                          <a:cs typeface="Calibri" charset="0"/>
                        </a:rPr>
                        <a:t>7.14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6" name="Table 4"/>
          <p:cNvGraphicFramePr>
            <a:graphicFrameLocks noGrp="1"/>
          </p:cNvGraphicFramePr>
          <p:nvPr>
            <p:extLst>
              <p:ext uri="{D42A27DB-BD31-4B8C-83A1-F6EECF244321}">
                <p14:modId xmlns:p14="http://schemas.microsoft.com/office/powerpoint/2010/main" val="3307957304"/>
              </p:ext>
            </p:extLst>
          </p:nvPr>
        </p:nvGraphicFramePr>
        <p:xfrm>
          <a:off x="508000" y="1961063"/>
          <a:ext cx="3005042" cy="1116332"/>
        </p:xfrm>
        <a:graphic>
          <a:graphicData uri="http://schemas.openxmlformats.org/drawingml/2006/table">
            <a:tbl>
              <a:tblPr firstRow="1" bandRow="1">
                <a:tableStyleId>{93296810-A885-4BE3-A3E7-6D5BEEA58F35}</a:tableStyleId>
              </a:tblPr>
              <a:tblGrid>
                <a:gridCol w="914400">
                  <a:extLst>
                    <a:ext uri="{9D8B030D-6E8A-4147-A177-3AD203B41FA5}">
                      <a16:colId xmlns:a16="http://schemas.microsoft.com/office/drawing/2014/main" val="20000"/>
                    </a:ext>
                  </a:extLst>
                </a:gridCol>
                <a:gridCol w="1259586">
                  <a:extLst>
                    <a:ext uri="{9D8B030D-6E8A-4147-A177-3AD203B41FA5}">
                      <a16:colId xmlns:a16="http://schemas.microsoft.com/office/drawing/2014/main" val="20001"/>
                    </a:ext>
                  </a:extLst>
                </a:gridCol>
                <a:gridCol w="831056">
                  <a:extLst>
                    <a:ext uri="{9D8B030D-6E8A-4147-A177-3AD203B41FA5}">
                      <a16:colId xmlns:a16="http://schemas.microsoft.com/office/drawing/2014/main" val="20002"/>
                    </a:ext>
                  </a:extLst>
                </a:gridCol>
              </a:tblGrid>
              <a:tr h="279083">
                <a:tc>
                  <a:txBody>
                    <a:bodyPr/>
                    <a:lstStyle/>
                    <a:p>
                      <a:pPr algn="ctr" fontAlgn="b"/>
                      <a:endParaRPr lang="en-US" sz="1800" b="0" i="0" u="none" strike="noStrike" dirty="0">
                        <a:solidFill>
                          <a:schemeClr val="bg1"/>
                        </a:solidFill>
                        <a:effectLst/>
                        <a:latin typeface="Calibri" charset="0"/>
                      </a:endParaRPr>
                    </a:p>
                  </a:txBody>
                  <a:tcPr marL="4763" marR="4763" marT="4763" marB="0" anchor="ctr"/>
                </a:tc>
                <a:tc>
                  <a:txBody>
                    <a:bodyPr/>
                    <a:lstStyle/>
                    <a:p>
                      <a:pPr algn="ctr" fontAlgn="b"/>
                      <a:r>
                        <a:rPr lang="en-US" sz="1800" b="0" u="none" strike="noStrike" dirty="0">
                          <a:effectLst/>
                        </a:rPr>
                        <a:t>Android</a:t>
                      </a:r>
                      <a:r>
                        <a:rPr lang="zh-CN" altLang="en-US" sz="1800" b="0" u="none" strike="noStrike" dirty="0">
                          <a:effectLst/>
                          <a:latin typeface="STZhongsong" charset="-122"/>
                          <a:ea typeface="STZhongsong" charset="-122"/>
                          <a:cs typeface="STZhongsong" charset="-122"/>
                        </a:rPr>
                        <a:t>设备</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a:effectLst/>
                        </a:rPr>
                        <a:t>IOS</a:t>
                      </a:r>
                      <a:r>
                        <a:rPr lang="zh-CN" altLang="en-US" sz="1800" b="0" u="none" strike="noStrike" dirty="0">
                          <a:effectLst/>
                          <a:latin typeface="STZhongsong" charset="-122"/>
                          <a:ea typeface="STZhongsong" charset="-122"/>
                          <a:cs typeface="STZhongsong" charset="-122"/>
                        </a:rPr>
                        <a:t>设备</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279083">
                <a:tc>
                  <a:txBody>
                    <a:bodyPr/>
                    <a:lstStyle/>
                    <a:p>
                      <a:pPr algn="ctr" fontAlgn="b"/>
                      <a:r>
                        <a:rPr lang="zh-CN" altLang="en-US" sz="1800" u="none" strike="noStrike" dirty="0">
                          <a:solidFill>
                            <a:schemeClr val="bg1"/>
                          </a:solidFill>
                          <a:effectLst/>
                        </a:rPr>
                        <a:t>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800" u="none" strike="noStrike" dirty="0">
                          <a:effectLst/>
                          <a:latin typeface="Calibri" charset="0"/>
                          <a:ea typeface="Calibri" charset="0"/>
                          <a:cs typeface="Calibri" charset="0"/>
                        </a:rPr>
                        <a:t>550</a:t>
                      </a:r>
                      <a:endParaRPr lang="en-U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u="none" strike="noStrike" dirty="0">
                          <a:effectLst/>
                          <a:latin typeface="Calibri" charset="0"/>
                          <a:ea typeface="Calibri" charset="0"/>
                          <a:cs typeface="Calibri" charset="0"/>
                        </a:rPr>
                        <a:t>200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79083">
                <a:tc>
                  <a:txBody>
                    <a:bodyPr/>
                    <a:lstStyle/>
                    <a:p>
                      <a:pPr algn="ctr" fontAlgn="b"/>
                      <a:r>
                        <a:rPr lang="zh-CN" altLang="en-US" sz="1800" u="none" strike="noStrike" dirty="0">
                          <a:solidFill>
                            <a:schemeClr val="bg1"/>
                          </a:solidFill>
                          <a:effectLst/>
                        </a:rPr>
                        <a:t>未转化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800" u="none" strike="noStrike" dirty="0">
                          <a:effectLst/>
                          <a:latin typeface="Calibri" charset="0"/>
                          <a:ea typeface="Calibri" charset="0"/>
                          <a:cs typeface="Calibri" charset="0"/>
                        </a:rPr>
                        <a:t>9450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u="none" strike="noStrike" dirty="0">
                          <a:effectLst/>
                          <a:latin typeface="Calibri" charset="0"/>
                          <a:ea typeface="Calibri" charset="0"/>
                          <a:cs typeface="Calibri" charset="0"/>
                        </a:rPr>
                        <a:t>4800</a:t>
                      </a:r>
                      <a:endParaRPr lang="cs-CZ"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r h="279083">
                <a:tc>
                  <a:txBody>
                    <a:bodyPr/>
                    <a:lstStyle/>
                    <a:p>
                      <a:pPr algn="ctr" fontAlgn="b"/>
                      <a:r>
                        <a:rPr lang="zh-CN" altLang="en-US" sz="1800" b="0" i="0" u="none" strike="noStrike" dirty="0">
                          <a:solidFill>
                            <a:schemeClr val="bg1"/>
                          </a:solidFill>
                          <a:effectLst/>
                          <a:latin typeface="Calibri" charset="0"/>
                        </a:rPr>
                        <a:t>转化率</a:t>
                      </a:r>
                    </a:p>
                  </a:txBody>
                  <a:tcPr marL="4763" marR="4763" marT="4763" marB="0" anchor="ctr">
                    <a:solidFill>
                      <a:schemeClr val="accent6"/>
                    </a:solidFill>
                  </a:tcPr>
                </a:tc>
                <a:tc>
                  <a:txBody>
                    <a:bodyPr/>
                    <a:lstStyle/>
                    <a:p>
                      <a:pPr algn="ctr" fontAlgn="b"/>
                      <a:r>
                        <a:rPr lang="en-US" altLang="zh-CN" sz="1800" b="0" i="0" u="none" strike="noStrike" dirty="0">
                          <a:solidFill>
                            <a:srgbClr val="FF0000"/>
                          </a:solidFill>
                          <a:effectLst/>
                          <a:latin typeface="Calibri" charset="0"/>
                          <a:ea typeface="Calibri" charset="0"/>
                          <a:cs typeface="Calibri" charset="0"/>
                        </a:rPr>
                        <a:t>5.82%</a:t>
                      </a:r>
                      <a:endParaRPr lang="is-IS" sz="1800" b="0" i="0" u="none" strike="noStrike" dirty="0">
                        <a:solidFill>
                          <a:srgbClr val="FF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b="0" i="0" u="none" strike="noStrike" dirty="0">
                          <a:solidFill>
                            <a:srgbClr val="000000"/>
                          </a:solidFill>
                          <a:effectLst/>
                          <a:latin typeface="Calibri" charset="0"/>
                          <a:ea typeface="Calibri" charset="0"/>
                          <a:cs typeface="Calibri" charset="0"/>
                        </a:rPr>
                        <a:t>4.17%</a:t>
                      </a:r>
                      <a:endParaRPr lang="cs-CZ"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3"/>
                  </a:ext>
                </a:extLst>
              </a:tr>
            </a:tbl>
          </a:graphicData>
        </a:graphic>
      </p:graphicFrame>
      <p:sp>
        <p:nvSpPr>
          <p:cNvPr id="7" name="Rectangle 5"/>
          <p:cNvSpPr/>
          <p:nvPr/>
        </p:nvSpPr>
        <p:spPr>
          <a:xfrm>
            <a:off x="4852116" y="2044655"/>
            <a:ext cx="4238352" cy="1238801"/>
          </a:xfrm>
          <a:prstGeom prst="rect">
            <a:avLst/>
          </a:prstGeom>
          <a:solidFill>
            <a:schemeClr val="accent3">
              <a:lumMod val="20000"/>
              <a:lumOff val="80000"/>
            </a:schemeClr>
          </a:solidFill>
          <a:ln>
            <a:solidFill>
              <a:schemeClr val="accent1"/>
            </a:solidFill>
          </a:ln>
        </p:spPr>
        <p:txBody>
          <a:bodyPr wrap="square">
            <a:spAutoFit/>
          </a:bodyPr>
          <a:lstStyle/>
          <a:p>
            <a:pPr marL="285750" indent="-285750">
              <a:spcAft>
                <a:spcPts val="300"/>
              </a:spcAft>
              <a:buFont typeface="Arial" charset="0"/>
              <a:buChar char="•"/>
            </a:pPr>
            <a:r>
              <a:rPr lang="zh-CN" altLang="en-US" b="1" dirty="0">
                <a:solidFill>
                  <a:srgbClr val="C00000"/>
                </a:solidFill>
                <a:latin typeface="STZhongsong" charset="-122"/>
                <a:ea typeface="STZhongsong" charset="-122"/>
                <a:cs typeface="STZhongsong" charset="-122"/>
              </a:rPr>
              <a:t>粗粒度</a:t>
            </a:r>
            <a:r>
              <a:rPr lang="zh-CN" altLang="en-US" dirty="0">
                <a:solidFill>
                  <a:srgbClr val="C00000"/>
                </a:solidFill>
                <a:latin typeface="STZhongsong" charset="-122"/>
                <a:ea typeface="STZhongsong" charset="-122"/>
                <a:cs typeface="STZhongsong" charset="-122"/>
              </a:rPr>
              <a:t>的数据（如对比</a:t>
            </a:r>
            <a:r>
              <a:rPr lang="en-US" altLang="zh-CN" dirty="0">
                <a:solidFill>
                  <a:srgbClr val="C00000"/>
                </a:solidFill>
                <a:latin typeface="Calibri" charset="0"/>
                <a:ea typeface="Calibri" charset="0"/>
                <a:cs typeface="Calibri" charset="0"/>
              </a:rPr>
              <a:t>IOS</a:t>
            </a:r>
            <a:r>
              <a:rPr lang="zh-CN" altLang="en-US" dirty="0">
                <a:solidFill>
                  <a:srgbClr val="C00000"/>
                </a:solidFill>
                <a:latin typeface="STZhongsong" charset="-122"/>
                <a:ea typeface="STZhongsong" charset="-122"/>
                <a:cs typeface="STZhongsong" charset="-122"/>
              </a:rPr>
              <a:t>和</a:t>
            </a:r>
            <a:r>
              <a:rPr lang="en-US" altLang="zh-CN" dirty="0">
                <a:solidFill>
                  <a:srgbClr val="C00000"/>
                </a:solidFill>
                <a:latin typeface="Calibri" charset="0"/>
                <a:ea typeface="Calibri" charset="0"/>
                <a:cs typeface="Calibri" charset="0"/>
              </a:rPr>
              <a:t>Android</a:t>
            </a:r>
            <a:r>
              <a:rPr lang="zh-CN" altLang="en-US" dirty="0">
                <a:solidFill>
                  <a:srgbClr val="C00000"/>
                </a:solidFill>
                <a:latin typeface="STZhongsong" charset="-122"/>
                <a:ea typeface="STZhongsong" charset="-122"/>
                <a:cs typeface="STZhongsong" charset="-122"/>
              </a:rPr>
              <a:t>总体情况）往往没有多大参考意义</a:t>
            </a:r>
            <a:endParaRPr lang="en-US" altLang="zh-CN" dirty="0">
              <a:solidFill>
                <a:srgbClr val="C00000"/>
              </a:solidFill>
              <a:latin typeface="STZhongsong" charset="-122"/>
              <a:ea typeface="STZhongsong" charset="-122"/>
              <a:cs typeface="STZhongsong" charset="-122"/>
            </a:endParaRPr>
          </a:p>
          <a:p>
            <a:pPr marL="285750" indent="-285750">
              <a:spcAft>
                <a:spcPts val="300"/>
              </a:spcAft>
              <a:buFont typeface="Arial" charset="0"/>
              <a:buChar char="•"/>
            </a:pPr>
            <a:r>
              <a:rPr lang="zh-CN" altLang="en-US" b="1" dirty="0">
                <a:solidFill>
                  <a:srgbClr val="C00000"/>
                </a:solidFill>
                <a:latin typeface="STZhongsong" charset="-122"/>
                <a:ea typeface="STZhongsong" charset="-122"/>
                <a:cs typeface="STZhongsong" charset="-122"/>
              </a:rPr>
              <a:t>要细分</a:t>
            </a:r>
            <a:r>
              <a:rPr lang="zh-CN" altLang="en-US" dirty="0">
                <a:solidFill>
                  <a:srgbClr val="C00000"/>
                </a:solidFill>
                <a:latin typeface="STZhongsong" charset="-122"/>
                <a:ea typeface="STZhongsong" charset="-122"/>
                <a:cs typeface="STZhongsong" charset="-122"/>
              </a:rPr>
              <a:t>到具体设备、获取渠道等再进行比对才有价值</a:t>
            </a:r>
            <a:endParaRPr lang="en-US" dirty="0">
              <a:solidFill>
                <a:srgbClr val="C00000"/>
              </a:solidFill>
              <a:latin typeface="STZhongsong" charset="-122"/>
              <a:ea typeface="STZhongsong" charset="-122"/>
              <a:cs typeface="STZhongsong" charset="-122"/>
            </a:endParaRPr>
          </a:p>
        </p:txBody>
      </p:sp>
      <p:cxnSp>
        <p:nvCxnSpPr>
          <p:cNvPr id="3" name="直接箭头连接符 2"/>
          <p:cNvCxnSpPr>
            <a:cxnSpLocks/>
            <a:endCxn id="6" idx="3"/>
          </p:cNvCxnSpPr>
          <p:nvPr/>
        </p:nvCxnSpPr>
        <p:spPr>
          <a:xfrm flipH="1">
            <a:off x="3513042" y="2238829"/>
            <a:ext cx="1447215" cy="28040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cxnSpLocks/>
          </p:cNvCxnSpPr>
          <p:nvPr/>
        </p:nvCxnSpPr>
        <p:spPr>
          <a:xfrm flipH="1">
            <a:off x="4201772" y="2819655"/>
            <a:ext cx="758485" cy="77738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87CAEC64-1581-424A-A30F-B7F75E1A700E}"/>
              </a:ext>
            </a:extLst>
          </p:cNvPr>
          <p:cNvSpPr/>
          <p:nvPr/>
        </p:nvSpPr>
        <p:spPr>
          <a:xfrm>
            <a:off x="885371" y="3137022"/>
            <a:ext cx="1418771" cy="348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总量</a:t>
            </a:r>
            <a:r>
              <a:rPr lang="en-US" altLang="zh-CN" dirty="0"/>
              <a:t>10000</a:t>
            </a:r>
            <a:endParaRPr lang="zh-CN" altLang="en-US" dirty="0"/>
          </a:p>
        </p:txBody>
      </p:sp>
      <p:sp>
        <p:nvSpPr>
          <p:cNvPr id="11" name="矩形 10">
            <a:extLst>
              <a:ext uri="{FF2B5EF4-FFF2-40B4-BE49-F238E27FC236}">
                <a16:creationId xmlns:a16="http://schemas.microsoft.com/office/drawing/2014/main" id="{306CF729-B170-4812-BDFE-6D62E9F74E7F}"/>
              </a:ext>
            </a:extLst>
          </p:cNvPr>
          <p:cNvSpPr/>
          <p:nvPr/>
        </p:nvSpPr>
        <p:spPr>
          <a:xfrm>
            <a:off x="2394856" y="3121064"/>
            <a:ext cx="1418771" cy="348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总量</a:t>
            </a:r>
            <a:r>
              <a:rPr lang="en-US" altLang="zh-CN" dirty="0"/>
              <a:t>5000</a:t>
            </a:r>
            <a:endParaRPr lang="zh-CN" altLang="en-US" dirty="0"/>
          </a:p>
        </p:txBody>
      </p:sp>
    </p:spTree>
    <p:extLst>
      <p:ext uri="{BB962C8B-B14F-4D97-AF65-F5344CB8AC3E}">
        <p14:creationId xmlns:p14="http://schemas.microsoft.com/office/powerpoint/2010/main" val="546002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探索式数据分析 </a:t>
            </a:r>
            <a:r>
              <a:rPr lang="en-US" altLang="zh-CN" dirty="0"/>
              <a:t>-</a:t>
            </a:r>
            <a:r>
              <a:rPr lang="zh-CN" altLang="en-US" dirty="0"/>
              <a:t> </a:t>
            </a:r>
            <a:r>
              <a:rPr lang="en-US" altLang="zh-CN" dirty="0"/>
              <a:t>Exploratory</a:t>
            </a:r>
            <a:r>
              <a:rPr lang="zh-CN" altLang="en-US" dirty="0"/>
              <a:t> </a:t>
            </a:r>
            <a:r>
              <a:rPr lang="en-US" altLang="zh-CN" dirty="0"/>
              <a:t>Data</a:t>
            </a:r>
            <a:r>
              <a:rPr lang="zh-CN" altLang="en-US" dirty="0"/>
              <a:t> </a:t>
            </a:r>
            <a:r>
              <a:rPr lang="en-US" altLang="zh-CN" dirty="0"/>
              <a:t>Analysis</a:t>
            </a:r>
          </a:p>
          <a:p>
            <a:pPr lvl="1"/>
            <a:r>
              <a:rPr lang="zh-CN" altLang="en-US" dirty="0"/>
              <a:t>不断探索数据，进行</a:t>
            </a:r>
            <a:r>
              <a:rPr lang="zh-CN" altLang="en-US" dirty="0">
                <a:solidFill>
                  <a:srgbClr val="C00000"/>
                </a:solidFill>
              </a:rPr>
              <a:t>描述统计分析</a:t>
            </a:r>
            <a:r>
              <a:rPr lang="zh-CN" altLang="en-US" dirty="0"/>
              <a:t>的过程</a:t>
            </a:r>
            <a:endParaRPr lang="en-US" altLang="zh-CN" dirty="0"/>
          </a:p>
          <a:p>
            <a:pPr lvl="1"/>
            <a:r>
              <a:rPr lang="zh-CN" altLang="en-US" dirty="0"/>
              <a:t>目标是</a:t>
            </a:r>
            <a:r>
              <a:rPr lang="zh-CN" altLang="en-US" dirty="0">
                <a:solidFill>
                  <a:srgbClr val="C00000"/>
                </a:solidFill>
              </a:rPr>
              <a:t>发现数据中的模式</a:t>
            </a:r>
            <a:r>
              <a:rPr lang="zh-CN" altLang="en-US" dirty="0"/>
              <a:t>，从而更好地理解数据</a:t>
            </a:r>
            <a:endParaRPr lang="en-US" altLang="zh-C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93" y="1971936"/>
            <a:ext cx="1609281" cy="2472359"/>
          </a:xfrm>
          <a:prstGeom prst="rect">
            <a:avLst/>
          </a:prstGeom>
          <a:ln>
            <a:noFill/>
          </a:ln>
          <a:effectLst>
            <a:softEdge rad="25400"/>
          </a:effectLst>
        </p:spPr>
      </p:pic>
      <p:sp>
        <p:nvSpPr>
          <p:cNvPr id="5" name="Rectangle 4"/>
          <p:cNvSpPr/>
          <p:nvPr/>
        </p:nvSpPr>
        <p:spPr>
          <a:xfrm>
            <a:off x="2728209" y="2154006"/>
            <a:ext cx="5561351" cy="1323439"/>
          </a:xfrm>
          <a:prstGeom prst="rect">
            <a:avLst/>
          </a:prstGeom>
        </p:spPr>
        <p:txBody>
          <a:bodyPr wrap="square">
            <a:spAutoFit/>
          </a:bodyPr>
          <a:lstStyle/>
          <a:p>
            <a:pPr algn="just"/>
            <a:r>
              <a:rPr lang="en-US" sz="2000" dirty="0"/>
              <a:t>Exploratory data analysis is an attitude, a state of flexibility, a willingness to look for </a:t>
            </a:r>
            <a:r>
              <a:rPr lang="en-US" sz="2000" dirty="0">
                <a:solidFill>
                  <a:srgbClr val="C00000"/>
                </a:solidFill>
              </a:rPr>
              <a:t>those things that we believe are not there</a:t>
            </a:r>
            <a:r>
              <a:rPr lang="en-US" sz="2000" dirty="0"/>
              <a:t>, as well as </a:t>
            </a:r>
            <a:r>
              <a:rPr lang="en-US" sz="2000" dirty="0">
                <a:solidFill>
                  <a:srgbClr val="C00000"/>
                </a:solidFill>
              </a:rPr>
              <a:t>those that we believe to be there</a:t>
            </a:r>
          </a:p>
        </p:txBody>
      </p:sp>
      <p:sp>
        <p:nvSpPr>
          <p:cNvPr id="6" name="Rectangle 5"/>
          <p:cNvSpPr/>
          <p:nvPr/>
        </p:nvSpPr>
        <p:spPr>
          <a:xfrm>
            <a:off x="5842177" y="3778243"/>
            <a:ext cx="2222532" cy="338554"/>
          </a:xfrm>
          <a:prstGeom prst="rect">
            <a:avLst/>
          </a:prstGeom>
        </p:spPr>
        <p:txBody>
          <a:bodyPr wrap="none">
            <a:spAutoFit/>
          </a:bodyPr>
          <a:lstStyle/>
          <a:p>
            <a:r>
              <a:rPr lang="en-US" altLang="zh-CN" sz="1600" b="1">
                <a:solidFill>
                  <a:srgbClr val="3F3F3F"/>
                </a:solidFill>
                <a:latin typeface="Futura" charset="0"/>
              </a:rPr>
              <a:t>From</a:t>
            </a:r>
            <a:r>
              <a:rPr lang="zh-CN" altLang="en-US" sz="1600" b="1" dirty="0">
                <a:solidFill>
                  <a:srgbClr val="3F3F3F"/>
                </a:solidFill>
                <a:latin typeface="Futura" charset="0"/>
              </a:rPr>
              <a:t> </a:t>
            </a:r>
            <a:r>
              <a:rPr lang="en-US" sz="1600" b="1" dirty="0">
                <a:solidFill>
                  <a:srgbClr val="3F3F3F"/>
                </a:solidFill>
                <a:latin typeface="Futura" charset="0"/>
              </a:rPr>
              <a:t>John Turkey </a:t>
            </a:r>
            <a:endParaRPr lang="en-US" sz="1600" dirty="0"/>
          </a:p>
        </p:txBody>
      </p:sp>
      <p:sp>
        <p:nvSpPr>
          <p:cNvPr id="8" name="标题 7"/>
          <p:cNvSpPr>
            <a:spLocks noGrp="1"/>
          </p:cNvSpPr>
          <p:nvPr>
            <p:ph type="title"/>
          </p:nvPr>
        </p:nvSpPr>
        <p:spPr/>
        <p:txBody>
          <a:bodyPr/>
          <a:lstStyle/>
          <a:p>
            <a:r>
              <a:rPr lang="zh-CN" altLang="en-US" dirty="0"/>
              <a:t>探索式数据分析</a:t>
            </a:r>
          </a:p>
        </p:txBody>
      </p:sp>
    </p:spTree>
    <p:extLst>
      <p:ext uri="{BB962C8B-B14F-4D97-AF65-F5344CB8AC3E}">
        <p14:creationId xmlns:p14="http://schemas.microsoft.com/office/powerpoint/2010/main" val="3254133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探索式数据分析</a:t>
            </a:r>
          </a:p>
        </p:txBody>
      </p:sp>
      <p:sp>
        <p:nvSpPr>
          <p:cNvPr id="9" name="内容占位符 8"/>
          <p:cNvSpPr>
            <a:spLocks noGrp="1"/>
          </p:cNvSpPr>
          <p:nvPr>
            <p:ph idx="1"/>
          </p:nvPr>
        </p:nvSpPr>
        <p:spPr/>
        <p:txBody>
          <a:bodyPr/>
          <a:lstStyle/>
          <a:p>
            <a:pPr algn="just"/>
            <a:r>
              <a:rPr lang="zh-CN" altLang="en-US" dirty="0"/>
              <a:t>步骤</a:t>
            </a:r>
            <a:r>
              <a:rPr lang="en-US" altLang="zh-CN" dirty="0"/>
              <a:t>5</a:t>
            </a:r>
            <a:r>
              <a:rPr lang="zh-CN" altLang="en-US" dirty="0"/>
              <a:t>：形成报告</a:t>
            </a:r>
            <a:endParaRPr lang="en-US" altLang="zh-CN" dirty="0"/>
          </a:p>
          <a:p>
            <a:pPr lvl="1" algn="just"/>
            <a:r>
              <a:rPr lang="zh-CN" altLang="en-US" dirty="0"/>
              <a:t>假设你的老板看不懂这么复杂的图表</a:t>
            </a:r>
            <a:r>
              <a:rPr lang="en-US" altLang="zh-CN" dirty="0"/>
              <a:t>……</a:t>
            </a:r>
          </a:p>
          <a:p>
            <a:pPr lvl="1" algn="just"/>
            <a:r>
              <a:rPr lang="en-US" altLang="zh-CN" dirty="0"/>
              <a:t>对于占总体少数比例的样本加以更高的权重，也就是“</a:t>
            </a:r>
            <a:r>
              <a:rPr lang="en-US" altLang="zh-CN" dirty="0" err="1"/>
              <a:t>逆概加权</a:t>
            </a:r>
            <a:r>
              <a:rPr lang="en-US" altLang="zh-CN" dirty="0"/>
              <a:t>”（Inverse probability weighting）</a:t>
            </a:r>
          </a:p>
          <a:p>
            <a:pPr lvl="2" algn="just"/>
            <a:r>
              <a:rPr lang="zh-CN" altLang="en-US" dirty="0"/>
              <a:t>依旧是上面的例子，对于汇总的每个子群体加权，权重为该子群体在总群体里出现的概率的倒数</a:t>
            </a:r>
            <a:endParaRPr lang="en-US" altLang="zh-CN" dirty="0"/>
          </a:p>
          <a:p>
            <a:pPr algn="just"/>
            <a:endParaRPr lang="zh-CN" altLang="en-US" dirty="0"/>
          </a:p>
        </p:txBody>
      </p:sp>
      <p:graphicFrame>
        <p:nvGraphicFramePr>
          <p:cNvPr id="5" name="Table 3"/>
          <p:cNvGraphicFramePr>
            <a:graphicFrameLocks noGrp="1"/>
          </p:cNvGraphicFramePr>
          <p:nvPr>
            <p:extLst/>
          </p:nvPr>
        </p:nvGraphicFramePr>
        <p:xfrm>
          <a:off x="737877" y="2805815"/>
          <a:ext cx="2649512" cy="654369"/>
        </p:xfrm>
        <a:graphic>
          <a:graphicData uri="http://schemas.openxmlformats.org/drawingml/2006/table">
            <a:tbl>
              <a:tblPr firstRow="1" bandRow="1">
                <a:tableStyleId>{93296810-A885-4BE3-A3E7-6D5BEEA58F35}</a:tableStyleId>
              </a:tblPr>
              <a:tblGrid>
                <a:gridCol w="910844">
                  <a:extLst>
                    <a:ext uri="{9D8B030D-6E8A-4147-A177-3AD203B41FA5}">
                      <a16:colId xmlns:a16="http://schemas.microsoft.com/office/drawing/2014/main" val="20000"/>
                    </a:ext>
                  </a:extLst>
                </a:gridCol>
                <a:gridCol w="827824">
                  <a:extLst>
                    <a:ext uri="{9D8B030D-6E8A-4147-A177-3AD203B41FA5}">
                      <a16:colId xmlns:a16="http://schemas.microsoft.com/office/drawing/2014/main" val="20001"/>
                    </a:ext>
                  </a:extLst>
                </a:gridCol>
                <a:gridCol w="910844">
                  <a:extLst>
                    <a:ext uri="{9D8B030D-6E8A-4147-A177-3AD203B41FA5}">
                      <a16:colId xmlns:a16="http://schemas.microsoft.com/office/drawing/2014/main" val="20002"/>
                    </a:ext>
                  </a:extLst>
                </a:gridCol>
              </a:tblGrid>
              <a:tr h="210503">
                <a:tc>
                  <a:txBody>
                    <a:bodyPr/>
                    <a:lstStyle/>
                    <a:p>
                      <a:pPr algn="ctr" fontAlgn="b"/>
                      <a:endParaRPr lang="en-US" sz="1400" b="0" i="0" u="none" strike="noStrike" dirty="0">
                        <a:solidFill>
                          <a:schemeClr val="bg1"/>
                        </a:solidFill>
                        <a:effectLst/>
                        <a:latin typeface="Calibri" charset="0"/>
                      </a:endParaRPr>
                    </a:p>
                  </a:txBody>
                  <a:tcPr marL="4763" marR="4763" marT="4763" marB="0" anchor="ctr"/>
                </a:tc>
                <a:tc>
                  <a:txBody>
                    <a:bodyPr/>
                    <a:lstStyle/>
                    <a:p>
                      <a:pPr algn="ctr" fontAlgn="b"/>
                      <a:r>
                        <a:rPr lang="en-US" sz="1400" b="0" u="none" strike="noStrike" dirty="0" err="1">
                          <a:effectLst/>
                        </a:rPr>
                        <a:t>IOS</a:t>
                      </a:r>
                      <a:r>
                        <a:rPr lang="en-US" sz="1400" b="0" u="none" strike="noStrike" dirty="0" err="1">
                          <a:effectLst/>
                          <a:latin typeface="STZhongsong" charset="-122"/>
                          <a:ea typeface="STZhongsong" charset="-122"/>
                          <a:cs typeface="STZhongsong" charset="-122"/>
                        </a:rPr>
                        <a:t>手机</a:t>
                      </a:r>
                      <a:endParaRPr lang="en-US" sz="14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400" b="0" u="none" strike="noStrike" dirty="0" err="1">
                          <a:effectLst/>
                        </a:rPr>
                        <a:t>IOS</a:t>
                      </a:r>
                      <a:r>
                        <a:rPr lang="en-US" sz="1400" b="0" u="none" strike="noStrike" dirty="0" err="1">
                          <a:effectLst/>
                          <a:latin typeface="STZhongsong" charset="-122"/>
                          <a:ea typeface="STZhongsong" charset="-122"/>
                          <a:cs typeface="STZhongsong" charset="-122"/>
                        </a:rPr>
                        <a:t>平板</a:t>
                      </a:r>
                      <a:endParaRPr lang="en-US" sz="14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210503">
                <a:tc>
                  <a:txBody>
                    <a:bodyPr/>
                    <a:lstStyle/>
                    <a:p>
                      <a:pPr algn="ctr" fontAlgn="b"/>
                      <a:r>
                        <a:rPr lang="zh-CN" altLang="en-US" sz="1400" u="none" strike="noStrike" dirty="0">
                          <a:solidFill>
                            <a:schemeClr val="bg1"/>
                          </a:solidFill>
                          <a:effectLst/>
                        </a:rPr>
                        <a:t>转化</a:t>
                      </a:r>
                      <a:endParaRPr lang="zh-CN" altLang="en-US" sz="14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is-IS" sz="1400" u="none" strike="noStrike" dirty="0">
                          <a:effectLst/>
                          <a:latin typeface="Calibri" charset="0"/>
                          <a:ea typeface="Calibri" charset="0"/>
                          <a:cs typeface="Calibri" charset="0"/>
                        </a:rPr>
                        <a:t>100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400" u="none" strike="noStrike" dirty="0">
                          <a:effectLst/>
                          <a:latin typeface="Calibri" charset="0"/>
                          <a:ea typeface="Calibri" charset="0"/>
                          <a:cs typeface="Calibri" charset="0"/>
                        </a:rPr>
                        <a:t>100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10503">
                <a:tc>
                  <a:txBody>
                    <a:bodyPr/>
                    <a:lstStyle/>
                    <a:p>
                      <a:pPr algn="ctr" fontAlgn="b"/>
                      <a:r>
                        <a:rPr lang="zh-CN" altLang="en-US" sz="1400" u="none" strike="noStrike" dirty="0">
                          <a:solidFill>
                            <a:schemeClr val="bg1"/>
                          </a:solidFill>
                          <a:effectLst/>
                        </a:rPr>
                        <a:t>未转化</a:t>
                      </a:r>
                      <a:endParaRPr lang="zh-CN" altLang="en-US" sz="14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400" u="none" strike="noStrike" dirty="0">
                          <a:effectLst/>
                          <a:latin typeface="Calibri" charset="0"/>
                          <a:ea typeface="Calibri" charset="0"/>
                          <a:cs typeface="Calibri" charset="0"/>
                        </a:rPr>
                        <a:t>3400</a:t>
                      </a:r>
                      <a:endParaRPr lang="cs-CZ"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400" u="none" strike="noStrike" dirty="0">
                          <a:effectLst/>
                          <a:latin typeface="Calibri" charset="0"/>
                          <a:ea typeface="Calibri" charset="0"/>
                          <a:cs typeface="Calibri" charset="0"/>
                        </a:rPr>
                        <a:t>1400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 name="TextBox 4"/>
              <p:cNvSpPr txBox="1"/>
              <p:nvPr/>
            </p:nvSpPr>
            <p:spPr>
              <a:xfrm>
                <a:off x="6027859" y="2787650"/>
                <a:ext cx="2712281" cy="705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350" i="1">
                              <a:latin typeface="Cambria Math" panose="02040503050406030204" pitchFamily="18" charset="0"/>
                            </a:rPr>
                          </m:ctrlPr>
                        </m:fPr>
                        <m:num>
                          <m:r>
                            <a:rPr lang="en-US" altLang="zh-CN" sz="1350" i="1">
                              <a:latin typeface="Cambria Math" charset="0"/>
                            </a:rPr>
                            <m:t>100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5000</m:t>
                              </m:r>
                            </m:num>
                            <m:den>
                              <m:r>
                                <a:rPr lang="en-US" altLang="zh-CN" sz="1350" i="1">
                                  <a:solidFill>
                                    <a:srgbClr val="C00000"/>
                                  </a:solidFill>
                                  <a:latin typeface="Cambria Math" charset="0"/>
                                </a:rPr>
                                <m:t>3500</m:t>
                              </m:r>
                            </m:den>
                          </m:f>
                          <m:r>
                            <a:rPr lang="en-US" altLang="zh-CN" sz="1350" i="1">
                              <a:latin typeface="Cambria Math" charset="0"/>
                            </a:rPr>
                            <m:t>+100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5000</m:t>
                              </m:r>
                            </m:num>
                            <m:den>
                              <m:r>
                                <a:rPr lang="en-US" altLang="zh-CN" sz="1350" i="1">
                                  <a:solidFill>
                                    <a:srgbClr val="C00000"/>
                                  </a:solidFill>
                                  <a:latin typeface="Cambria Math" charset="0"/>
                                </a:rPr>
                                <m:t>1500</m:t>
                              </m:r>
                            </m:den>
                          </m:f>
                        </m:num>
                        <m:den>
                          <m:r>
                            <a:rPr lang="en-US" altLang="zh-CN" sz="1350" i="1">
                              <a:latin typeface="Cambria Math" charset="0"/>
                            </a:rPr>
                            <m:t>3500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5000</m:t>
                              </m:r>
                            </m:num>
                            <m:den>
                              <m:r>
                                <a:rPr lang="en-US" altLang="zh-CN" sz="1350" i="1">
                                  <a:solidFill>
                                    <a:srgbClr val="C00000"/>
                                  </a:solidFill>
                                  <a:latin typeface="Cambria Math" charset="0"/>
                                </a:rPr>
                                <m:t>3500</m:t>
                              </m:r>
                            </m:den>
                          </m:f>
                          <m:r>
                            <a:rPr lang="en-US" altLang="zh-CN" sz="1350" i="1">
                              <a:latin typeface="Cambria Math" charset="0"/>
                            </a:rPr>
                            <m:t>+1500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5000</m:t>
                              </m:r>
                            </m:num>
                            <m:den>
                              <m:r>
                                <a:rPr lang="en-US" altLang="zh-CN" sz="1350" i="1">
                                  <a:solidFill>
                                    <a:srgbClr val="C00000"/>
                                  </a:solidFill>
                                  <a:latin typeface="Cambria Math" charset="0"/>
                                </a:rPr>
                                <m:t>1500</m:t>
                              </m:r>
                            </m:den>
                          </m:f>
                        </m:den>
                      </m:f>
                      <m:r>
                        <a:rPr lang="en-US" altLang="zh-CN" sz="1350" i="1">
                          <a:latin typeface="Cambria Math" charset="0"/>
                        </a:rPr>
                        <m:t>=</m:t>
                      </m:r>
                      <m:r>
                        <a:rPr lang="en-US" altLang="zh-CN" sz="1350" i="1">
                          <a:solidFill>
                            <a:srgbClr val="FF0000"/>
                          </a:solidFill>
                          <a:latin typeface="Cambria Math" charset="0"/>
                        </a:rPr>
                        <m:t>4.8%</m:t>
                      </m:r>
                    </m:oMath>
                  </m:oMathPara>
                </a14:m>
                <a:endParaRPr lang="en-US" sz="1350" dirty="0"/>
              </a:p>
            </p:txBody>
          </p:sp>
        </mc:Choice>
        <mc:Fallback xmlns="">
          <p:sp>
            <p:nvSpPr>
              <p:cNvPr id="6" name="TextBox 4"/>
              <p:cNvSpPr txBox="1">
                <a:spLocks noRot="1" noChangeAspect="1" noMove="1" noResize="1" noEditPoints="1" noAdjustHandles="1" noChangeArrowheads="1" noChangeShapeType="1" noTextEdit="1"/>
              </p:cNvSpPr>
              <p:nvPr/>
            </p:nvSpPr>
            <p:spPr>
              <a:xfrm>
                <a:off x="6027859" y="2787650"/>
                <a:ext cx="2712281" cy="705001"/>
              </a:xfrm>
              <a:prstGeom prst="rect">
                <a:avLst/>
              </a:prstGeom>
              <a:blipFill>
                <a:blip r:embed="rId2"/>
                <a:stretch>
                  <a:fillRect/>
                </a:stretch>
              </a:blipFill>
            </p:spPr>
            <p:txBody>
              <a:bodyPr/>
              <a:lstStyle/>
              <a:p>
                <a:r>
                  <a:rPr lang="zh-CN" altLang="en-US">
                    <a:noFill/>
                  </a:rPr>
                  <a:t> </a:t>
                </a:r>
              </a:p>
            </p:txBody>
          </p:sp>
        </mc:Fallback>
      </mc:AlternateContent>
      <p:graphicFrame>
        <p:nvGraphicFramePr>
          <p:cNvPr id="7" name="Table 5"/>
          <p:cNvGraphicFramePr>
            <a:graphicFrameLocks noGrp="1"/>
          </p:cNvGraphicFramePr>
          <p:nvPr>
            <p:extLst/>
          </p:nvPr>
        </p:nvGraphicFramePr>
        <p:xfrm>
          <a:off x="737876" y="3960450"/>
          <a:ext cx="2649513" cy="654369"/>
        </p:xfrm>
        <a:graphic>
          <a:graphicData uri="http://schemas.openxmlformats.org/drawingml/2006/table">
            <a:tbl>
              <a:tblPr firstRow="1" bandRow="1">
                <a:tableStyleId>{93296810-A885-4BE3-A3E7-6D5BEEA58F35}</a:tableStyleId>
              </a:tblPr>
              <a:tblGrid>
                <a:gridCol w="624484">
                  <a:extLst>
                    <a:ext uri="{9D8B030D-6E8A-4147-A177-3AD203B41FA5}">
                      <a16:colId xmlns:a16="http://schemas.microsoft.com/office/drawing/2014/main" val="20000"/>
                    </a:ext>
                  </a:extLst>
                </a:gridCol>
                <a:gridCol w="1026114">
                  <a:extLst>
                    <a:ext uri="{9D8B030D-6E8A-4147-A177-3AD203B41FA5}">
                      <a16:colId xmlns:a16="http://schemas.microsoft.com/office/drawing/2014/main" val="20001"/>
                    </a:ext>
                  </a:extLst>
                </a:gridCol>
                <a:gridCol w="998915">
                  <a:extLst>
                    <a:ext uri="{9D8B030D-6E8A-4147-A177-3AD203B41FA5}">
                      <a16:colId xmlns:a16="http://schemas.microsoft.com/office/drawing/2014/main" val="20002"/>
                    </a:ext>
                  </a:extLst>
                </a:gridCol>
              </a:tblGrid>
              <a:tr h="218043">
                <a:tc>
                  <a:txBody>
                    <a:bodyPr/>
                    <a:lstStyle/>
                    <a:p>
                      <a:pPr algn="ctr" fontAlgn="b"/>
                      <a:endParaRPr lang="en-US" sz="1400" b="0" i="0" u="none" strike="noStrike" dirty="0">
                        <a:solidFill>
                          <a:schemeClr val="bg1"/>
                        </a:solidFill>
                        <a:effectLst/>
                        <a:latin typeface="Calibri" charset="0"/>
                      </a:endParaRPr>
                    </a:p>
                  </a:txBody>
                  <a:tcPr marL="4763" marR="4763" marT="4763" marB="0" anchor="ctr"/>
                </a:tc>
                <a:tc>
                  <a:txBody>
                    <a:bodyPr/>
                    <a:lstStyle/>
                    <a:p>
                      <a:pPr algn="ctr" fontAlgn="b"/>
                      <a:r>
                        <a:rPr lang="en-US" altLang="zh-CN" sz="1400" b="0" u="none" strike="noStrike" dirty="0" err="1">
                          <a:effectLst/>
                        </a:rPr>
                        <a:t>Android</a:t>
                      </a:r>
                      <a:r>
                        <a:rPr lang="en-US" sz="1400" b="0" u="none" strike="noStrike" dirty="0" err="1">
                          <a:effectLst/>
                          <a:latin typeface="STZhongsong" charset="-122"/>
                          <a:ea typeface="STZhongsong" charset="-122"/>
                          <a:cs typeface="STZhongsong" charset="-122"/>
                        </a:rPr>
                        <a:t>手机</a:t>
                      </a:r>
                      <a:endParaRPr lang="en-US" sz="14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altLang="zh-CN" sz="1400" b="0" u="none" strike="noStrike" dirty="0" err="1">
                          <a:effectLst/>
                          <a:latin typeface="+mn-lt"/>
                          <a:ea typeface="+mn-ea"/>
                          <a:cs typeface="+mn-cs"/>
                        </a:rPr>
                        <a:t>Android</a:t>
                      </a:r>
                      <a:r>
                        <a:rPr lang="en-US" sz="1400" b="0" u="none" strike="noStrike" dirty="0" err="1">
                          <a:effectLst/>
                          <a:latin typeface="STZhongsong" charset="-122"/>
                          <a:ea typeface="STZhongsong" charset="-122"/>
                          <a:cs typeface="STZhongsong" charset="-122"/>
                        </a:rPr>
                        <a:t>平板</a:t>
                      </a:r>
                      <a:endParaRPr lang="en-US" sz="14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218043">
                <a:tc>
                  <a:txBody>
                    <a:bodyPr/>
                    <a:lstStyle/>
                    <a:p>
                      <a:pPr algn="ctr" fontAlgn="b"/>
                      <a:r>
                        <a:rPr lang="zh-CN" altLang="en-US" sz="1400" u="none" strike="noStrike" dirty="0">
                          <a:solidFill>
                            <a:schemeClr val="bg1"/>
                          </a:solidFill>
                          <a:effectLst/>
                        </a:rPr>
                        <a:t>转化</a:t>
                      </a:r>
                      <a:endParaRPr lang="zh-CN" altLang="en-US" sz="14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400" u="none" strike="noStrike" dirty="0">
                          <a:effectLst/>
                          <a:latin typeface="Calibri" charset="0"/>
                          <a:ea typeface="Calibri" charset="0"/>
                          <a:cs typeface="Calibri" charset="0"/>
                        </a:rPr>
                        <a:t>50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400" u="none" strike="noStrike" dirty="0">
                          <a:effectLst/>
                          <a:latin typeface="Calibri" charset="0"/>
                          <a:ea typeface="Calibri" charset="0"/>
                          <a:cs typeface="Calibri" charset="0"/>
                        </a:rPr>
                        <a:t>500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18043">
                <a:tc>
                  <a:txBody>
                    <a:bodyPr/>
                    <a:lstStyle/>
                    <a:p>
                      <a:pPr algn="ctr" fontAlgn="b"/>
                      <a:r>
                        <a:rPr lang="zh-CN" altLang="en-US" sz="1400" u="none" strike="noStrike" dirty="0">
                          <a:solidFill>
                            <a:schemeClr val="bg1"/>
                          </a:solidFill>
                          <a:effectLst/>
                        </a:rPr>
                        <a:t>未转化</a:t>
                      </a:r>
                      <a:endParaRPr lang="zh-CN" altLang="en-US" sz="14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400" b="0" i="0" u="none" strike="noStrike" dirty="0">
                          <a:solidFill>
                            <a:schemeClr val="dk1"/>
                          </a:solidFill>
                          <a:effectLst/>
                          <a:latin typeface="Calibri" charset="0"/>
                          <a:ea typeface="Calibri" charset="0"/>
                          <a:cs typeface="Calibri" charset="0"/>
                        </a:rPr>
                        <a:t>1950</a:t>
                      </a:r>
                      <a:endParaRPr lang="cs-CZ"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400" u="none" strike="noStrike" dirty="0">
                          <a:effectLst/>
                          <a:latin typeface="Calibri" charset="0"/>
                          <a:ea typeface="Calibri" charset="0"/>
                          <a:cs typeface="Calibri" charset="0"/>
                        </a:rPr>
                        <a:t>75</a:t>
                      </a:r>
                      <a:r>
                        <a:rPr lang="is-IS" sz="1400" u="none" strike="noStrike" dirty="0">
                          <a:effectLst/>
                          <a:latin typeface="Calibri" charset="0"/>
                          <a:ea typeface="Calibri" charset="0"/>
                          <a:cs typeface="Calibri" charset="0"/>
                        </a:rPr>
                        <a:t>00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TextBox 6"/>
              <p:cNvSpPr txBox="1"/>
              <p:nvPr/>
            </p:nvSpPr>
            <p:spPr>
              <a:xfrm>
                <a:off x="6062835" y="3777478"/>
                <a:ext cx="2904641"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350" i="1">
                              <a:latin typeface="Cambria Math" panose="02040503050406030204" pitchFamily="18" charset="0"/>
                            </a:rPr>
                          </m:ctrlPr>
                        </m:fPr>
                        <m:num>
                          <m:r>
                            <a:rPr lang="en-US" altLang="zh-CN" sz="1350" i="1">
                              <a:latin typeface="Cambria Math" charset="0"/>
                            </a:rPr>
                            <m:t>50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10000</m:t>
                              </m:r>
                            </m:num>
                            <m:den>
                              <m:r>
                                <a:rPr lang="en-US" altLang="zh-CN" sz="1350" i="1">
                                  <a:solidFill>
                                    <a:srgbClr val="C00000"/>
                                  </a:solidFill>
                                  <a:latin typeface="Cambria Math" charset="0"/>
                                </a:rPr>
                                <m:t>2000</m:t>
                              </m:r>
                            </m:den>
                          </m:f>
                          <m:r>
                            <a:rPr lang="en-US" altLang="zh-CN" sz="1350" i="1">
                              <a:latin typeface="Cambria Math" charset="0"/>
                            </a:rPr>
                            <m:t>+500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10000</m:t>
                              </m:r>
                            </m:num>
                            <m:den>
                              <m:r>
                                <a:rPr lang="en-US" altLang="zh-CN" sz="1350" i="1">
                                  <a:solidFill>
                                    <a:srgbClr val="C00000"/>
                                  </a:solidFill>
                                  <a:latin typeface="Cambria Math" charset="0"/>
                                </a:rPr>
                                <m:t>8000</m:t>
                              </m:r>
                            </m:den>
                          </m:f>
                        </m:num>
                        <m:den>
                          <m:r>
                            <a:rPr lang="en-US" altLang="zh-CN" sz="1350" i="1">
                              <a:latin typeface="Cambria Math" charset="0"/>
                            </a:rPr>
                            <m:t>2000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10000</m:t>
                              </m:r>
                            </m:num>
                            <m:den>
                              <m:r>
                                <a:rPr lang="en-US" altLang="zh-CN" sz="1350" i="1">
                                  <a:solidFill>
                                    <a:srgbClr val="C00000"/>
                                  </a:solidFill>
                                  <a:latin typeface="Cambria Math" charset="0"/>
                                </a:rPr>
                                <m:t>2000</m:t>
                              </m:r>
                            </m:den>
                          </m:f>
                          <m:r>
                            <a:rPr lang="en-US" altLang="zh-CN" sz="1350" i="1">
                              <a:latin typeface="Cambria Math" charset="0"/>
                            </a:rPr>
                            <m:t>+8000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10000</m:t>
                              </m:r>
                            </m:num>
                            <m:den>
                              <m:r>
                                <a:rPr lang="en-US" altLang="zh-CN" sz="1350" i="1">
                                  <a:solidFill>
                                    <a:srgbClr val="C00000"/>
                                  </a:solidFill>
                                  <a:latin typeface="Cambria Math" charset="0"/>
                                </a:rPr>
                                <m:t>8000</m:t>
                              </m:r>
                            </m:den>
                          </m:f>
                        </m:den>
                      </m:f>
                      <m:r>
                        <a:rPr lang="en-US" altLang="zh-CN" sz="1350" i="1">
                          <a:latin typeface="Cambria Math" charset="0"/>
                        </a:rPr>
                        <m:t>=4.4%</m:t>
                      </m:r>
                    </m:oMath>
                  </m:oMathPara>
                </a14:m>
                <a:endParaRPr lang="en-US" sz="1350" dirty="0"/>
              </a:p>
            </p:txBody>
          </p:sp>
        </mc:Choice>
        <mc:Fallback xmlns="">
          <p:sp>
            <p:nvSpPr>
              <p:cNvPr id="8" name="TextBox 6"/>
              <p:cNvSpPr txBox="1">
                <a:spLocks noRot="1" noChangeAspect="1" noMove="1" noResize="1" noEditPoints="1" noAdjustHandles="1" noChangeArrowheads="1" noChangeShapeType="1" noTextEdit="1"/>
              </p:cNvSpPr>
              <p:nvPr/>
            </p:nvSpPr>
            <p:spPr>
              <a:xfrm>
                <a:off x="6062835" y="3777478"/>
                <a:ext cx="2904641" cy="693844"/>
              </a:xfrm>
              <a:prstGeom prst="rect">
                <a:avLst/>
              </a:prstGeom>
              <a:blipFill>
                <a:blip r:embed="rId3"/>
                <a:stretch>
                  <a:fillRect/>
                </a:stretch>
              </a:blipFill>
            </p:spPr>
            <p:txBody>
              <a:bodyPr/>
              <a:lstStyle/>
              <a:p>
                <a:r>
                  <a:rPr lang="zh-CN" altLang="en-US">
                    <a:noFill/>
                  </a:rPr>
                  <a:t> </a:t>
                </a:r>
              </a:p>
            </p:txBody>
          </p:sp>
        </mc:Fallback>
      </mc:AlternateContent>
      <p:sp>
        <p:nvSpPr>
          <p:cNvPr id="2" name="圆角矩形 1"/>
          <p:cNvSpPr/>
          <p:nvPr/>
        </p:nvSpPr>
        <p:spPr>
          <a:xfrm>
            <a:off x="1577340" y="2647950"/>
            <a:ext cx="887730" cy="10096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2571750" y="2647950"/>
            <a:ext cx="815639" cy="10096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形标注 9"/>
          <p:cNvSpPr/>
          <p:nvPr/>
        </p:nvSpPr>
        <p:spPr>
          <a:xfrm>
            <a:off x="83820" y="2289810"/>
            <a:ext cx="1032510" cy="453390"/>
          </a:xfrm>
          <a:prstGeom prst="wedgeEllipseCallout">
            <a:avLst>
              <a:gd name="adj1" fmla="val 95449"/>
              <a:gd name="adj2" fmla="val 372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子群</a:t>
            </a:r>
          </a:p>
        </p:txBody>
      </p:sp>
      <mc:AlternateContent xmlns:mc="http://schemas.openxmlformats.org/markup-compatibility/2006" xmlns:a14="http://schemas.microsoft.com/office/drawing/2010/main">
        <mc:Choice Requires="a14">
          <p:sp>
            <p:nvSpPr>
              <p:cNvPr id="11" name="TextBox 4"/>
              <p:cNvSpPr txBox="1"/>
              <p:nvPr/>
            </p:nvSpPr>
            <p:spPr>
              <a:xfrm>
                <a:off x="3913309" y="2955894"/>
                <a:ext cx="1014701" cy="3937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350" i="1">
                              <a:latin typeface="Cambria Math" panose="02040503050406030204" pitchFamily="18" charset="0"/>
                            </a:rPr>
                          </m:ctrlPr>
                        </m:fPr>
                        <m:num>
                          <m:r>
                            <a:rPr lang="en-US" altLang="zh-CN" sz="1350" i="1">
                              <a:latin typeface="Cambria Math" charset="0"/>
                            </a:rPr>
                            <m:t>100+100</m:t>
                          </m:r>
                        </m:num>
                        <m:den>
                          <m:r>
                            <a:rPr lang="en-US" altLang="zh-CN" sz="1350" i="1">
                              <a:latin typeface="Cambria Math" charset="0"/>
                            </a:rPr>
                            <m:t>3500+1500</m:t>
                          </m:r>
                        </m:den>
                      </m:f>
                    </m:oMath>
                  </m:oMathPara>
                </a14:m>
                <a:endParaRPr lang="en-US" sz="1350" dirty="0"/>
              </a:p>
            </p:txBody>
          </p:sp>
        </mc:Choice>
        <mc:Fallback xmlns="">
          <p:sp>
            <p:nvSpPr>
              <p:cNvPr id="11" name="TextBox 4"/>
              <p:cNvSpPr txBox="1">
                <a:spLocks noRot="1" noChangeAspect="1" noMove="1" noResize="1" noEditPoints="1" noAdjustHandles="1" noChangeArrowheads="1" noChangeShapeType="1" noTextEdit="1"/>
              </p:cNvSpPr>
              <p:nvPr/>
            </p:nvSpPr>
            <p:spPr>
              <a:xfrm>
                <a:off x="3913309" y="2955894"/>
                <a:ext cx="1014701" cy="393762"/>
              </a:xfrm>
              <a:prstGeom prst="rect">
                <a:avLst/>
              </a:prstGeom>
              <a:blipFill>
                <a:blip r:embed="rId4"/>
                <a:stretch>
                  <a:fillRect l="-4217" t="-1563" r="-4819" b="-14063"/>
                </a:stretch>
              </a:blipFill>
            </p:spPr>
            <p:txBody>
              <a:bodyPr/>
              <a:lstStyle/>
              <a:p>
                <a:r>
                  <a:rPr lang="zh-CN" altLang="en-US">
                    <a:noFill/>
                  </a:rPr>
                  <a:t> </a:t>
                </a:r>
              </a:p>
            </p:txBody>
          </p:sp>
        </mc:Fallback>
      </mc:AlternateContent>
      <p:sp>
        <p:nvSpPr>
          <p:cNvPr id="12" name="右箭头 11"/>
          <p:cNvSpPr/>
          <p:nvPr/>
        </p:nvSpPr>
        <p:spPr>
          <a:xfrm>
            <a:off x="5208270" y="2998470"/>
            <a:ext cx="613410" cy="358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4"/>
              <p:cNvSpPr txBox="1"/>
              <p:nvPr/>
            </p:nvSpPr>
            <p:spPr>
              <a:xfrm>
                <a:off x="3913309" y="3917874"/>
                <a:ext cx="1014700" cy="411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350" i="1">
                              <a:latin typeface="Cambria Math" panose="02040503050406030204" pitchFamily="18" charset="0"/>
                            </a:rPr>
                          </m:ctrlPr>
                        </m:fPr>
                        <m:num>
                          <m:r>
                            <a:rPr lang="en-US" altLang="zh-CN" sz="1350" i="1">
                              <a:latin typeface="Cambria Math" panose="02040503050406030204" pitchFamily="18" charset="0"/>
                            </a:rPr>
                            <m:t>50+500</m:t>
                          </m:r>
                        </m:num>
                        <m:den>
                          <m:r>
                            <a:rPr lang="en-US" altLang="zh-CN" sz="1350" i="1">
                              <a:latin typeface="Cambria Math" panose="02040503050406030204" pitchFamily="18" charset="0"/>
                            </a:rPr>
                            <m:t>2</m:t>
                          </m:r>
                          <m:r>
                            <a:rPr lang="en-US" altLang="zh-CN" sz="1350" i="1" smtClean="0">
                              <a:latin typeface="Cambria Math" panose="02040503050406030204" pitchFamily="18" charset="0"/>
                            </a:rPr>
                            <m:t>000+8000</m:t>
                          </m:r>
                        </m:den>
                      </m:f>
                    </m:oMath>
                  </m:oMathPara>
                </a14:m>
                <a:endParaRPr lang="en-US" sz="1350" dirty="0"/>
              </a:p>
            </p:txBody>
          </p:sp>
        </mc:Choice>
        <mc:Fallback xmlns="">
          <p:sp>
            <p:nvSpPr>
              <p:cNvPr id="13" name="TextBox 4"/>
              <p:cNvSpPr txBox="1">
                <a:spLocks noRot="1" noChangeAspect="1" noMove="1" noResize="1" noEditPoints="1" noAdjustHandles="1" noChangeArrowheads="1" noChangeShapeType="1" noTextEdit="1"/>
              </p:cNvSpPr>
              <p:nvPr/>
            </p:nvSpPr>
            <p:spPr>
              <a:xfrm>
                <a:off x="3913309" y="3917874"/>
                <a:ext cx="1014700" cy="411651"/>
              </a:xfrm>
              <a:prstGeom prst="rect">
                <a:avLst/>
              </a:prstGeom>
              <a:blipFill>
                <a:blip r:embed="rId5"/>
                <a:stretch>
                  <a:fillRect l="-3614" t="-2985" r="-4819" b="-10448"/>
                </a:stretch>
              </a:blipFill>
            </p:spPr>
            <p:txBody>
              <a:bodyPr/>
              <a:lstStyle/>
              <a:p>
                <a:r>
                  <a:rPr lang="zh-CN" altLang="en-US">
                    <a:noFill/>
                  </a:rPr>
                  <a:t> </a:t>
                </a:r>
              </a:p>
            </p:txBody>
          </p:sp>
        </mc:Fallback>
      </mc:AlternateContent>
      <p:sp>
        <p:nvSpPr>
          <p:cNvPr id="14" name="右箭头 13"/>
          <p:cNvSpPr/>
          <p:nvPr/>
        </p:nvSpPr>
        <p:spPr>
          <a:xfrm>
            <a:off x="5208270" y="3960450"/>
            <a:ext cx="613410" cy="358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071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112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1</a:t>
            </a:r>
            <a:r>
              <a:rPr kumimoji="1" lang="zh-CN" altLang="en-US" dirty="0"/>
              <a:t>、什么是探索式数据分析？探索式数据分析的必要性？</a:t>
            </a:r>
          </a:p>
          <a:p>
            <a:r>
              <a:rPr kumimoji="1" lang="en-US" altLang="zh-CN" dirty="0"/>
              <a:t>2</a:t>
            </a:r>
            <a:r>
              <a:rPr kumimoji="1" lang="zh-CN" altLang="en-US" dirty="0"/>
              <a:t>、探索式数据分析的目的是什么？</a:t>
            </a:r>
          </a:p>
          <a:p>
            <a:r>
              <a:rPr kumimoji="1" lang="en-US" altLang="zh-CN" dirty="0"/>
              <a:t>3</a:t>
            </a:r>
            <a:r>
              <a:rPr kumimoji="1" lang="zh-CN" altLang="en-US" dirty="0"/>
              <a:t>、类别型变量、数值型变量？</a:t>
            </a:r>
          </a:p>
          <a:p>
            <a:r>
              <a:rPr kumimoji="1" lang="en-US" altLang="zh-CN" dirty="0"/>
              <a:t>4</a:t>
            </a:r>
            <a:r>
              <a:rPr kumimoji="1" lang="zh-CN" altLang="en-US" dirty="0"/>
              <a:t>、单变量分析的主要方法？</a:t>
            </a:r>
          </a:p>
          <a:p>
            <a:r>
              <a:rPr kumimoji="1" lang="en-US" altLang="zh-CN" dirty="0"/>
              <a:t>5</a:t>
            </a:r>
            <a:r>
              <a:rPr kumimoji="1" lang="zh-CN" altLang="en-US" dirty="0"/>
              <a:t>、双变量分析的主要方法？</a:t>
            </a:r>
          </a:p>
          <a:p>
            <a:r>
              <a:rPr kumimoji="1" lang="en-US" altLang="zh-CN" dirty="0"/>
              <a:t>6</a:t>
            </a:r>
            <a:r>
              <a:rPr kumimoji="1" lang="zh-CN" altLang="en-US" dirty="0"/>
              <a:t>、数据采样的主要方法</a:t>
            </a:r>
            <a:r>
              <a:rPr kumimoji="1" lang="zh-CN" altLang="en-US" dirty="0" smtClean="0"/>
              <a:t>？</a:t>
            </a:r>
            <a:endParaRPr kumimoji="1" lang="en-US" altLang="zh-CN" dirty="0" smtClean="0"/>
          </a:p>
          <a:p>
            <a:r>
              <a:rPr kumimoji="1" lang="en-US" altLang="zh-CN" dirty="0" smtClean="0"/>
              <a:t>7</a:t>
            </a:r>
            <a:r>
              <a:rPr kumimoji="1" lang="zh-CN" altLang="en-US" dirty="0" smtClean="0"/>
              <a:t>、如何避免得到误导性的结论？（如何避坑）</a:t>
            </a:r>
            <a:endParaRPr kumimoji="1" lang="en-US" altLang="zh-CN" dirty="0"/>
          </a:p>
        </p:txBody>
      </p:sp>
    </p:spTree>
    <p:extLst>
      <p:ext uri="{BB962C8B-B14F-4D97-AF65-F5344CB8AC3E}">
        <p14:creationId xmlns:p14="http://schemas.microsoft.com/office/powerpoint/2010/main" val="993546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949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kumimoji="1" lang="zh-CN" altLang="en-US" dirty="0">
                <a:solidFill>
                  <a:srgbClr val="C00000"/>
                </a:solidFill>
              </a:rPr>
              <a:t>什么是</a:t>
            </a:r>
            <a:r>
              <a:rPr kumimoji="1" lang="zh-CN" altLang="en-US" dirty="0"/>
              <a:t>探索是数据分析</a:t>
            </a:r>
            <a:endParaRPr kumimoji="1" lang="en-US" altLang="zh-CN" dirty="0"/>
          </a:p>
          <a:p>
            <a:pPr lvl="1" algn="just"/>
            <a:r>
              <a:rPr lang="en-US" altLang="zh-CN" dirty="0"/>
              <a:t>Exploratory data analysis means studying the data to its depth to </a:t>
            </a:r>
            <a:r>
              <a:rPr lang="en-US" altLang="zh-CN" dirty="0">
                <a:solidFill>
                  <a:srgbClr val="C00000"/>
                </a:solidFill>
              </a:rPr>
              <a:t>extract actionable insight </a:t>
            </a:r>
            <a:r>
              <a:rPr lang="en-US" altLang="zh-CN" dirty="0"/>
              <a:t>from it</a:t>
            </a:r>
          </a:p>
          <a:p>
            <a:pPr lvl="1" algn="just"/>
            <a:r>
              <a:rPr lang="en-US" altLang="zh-CN" dirty="0"/>
              <a:t>It includes analyzing and </a:t>
            </a:r>
            <a:r>
              <a:rPr lang="en-US" altLang="zh-CN" dirty="0">
                <a:solidFill>
                  <a:srgbClr val="C00000"/>
                </a:solidFill>
              </a:rPr>
              <a:t>summarizing</a:t>
            </a:r>
            <a:r>
              <a:rPr lang="en-US" altLang="zh-CN" dirty="0"/>
              <a:t> massive datasets, often in the form of </a:t>
            </a:r>
            <a:r>
              <a:rPr lang="en-US" altLang="zh-CN" dirty="0">
                <a:solidFill>
                  <a:srgbClr val="C00000"/>
                </a:solidFill>
              </a:rPr>
              <a:t>charts and graphs</a:t>
            </a:r>
          </a:p>
          <a:p>
            <a:pPr lvl="2" algn="just"/>
            <a:r>
              <a:rPr lang="en-US" altLang="zh-CN" dirty="0"/>
              <a:t>Hence, it’s unarguably the most </a:t>
            </a:r>
            <a:r>
              <a:rPr lang="en-US" altLang="zh-CN" dirty="0">
                <a:solidFill>
                  <a:srgbClr val="C00000"/>
                </a:solidFill>
              </a:rPr>
              <a:t>crucial step in a data science </a:t>
            </a:r>
            <a:r>
              <a:rPr lang="en-US" altLang="zh-CN" dirty="0"/>
              <a:t>project, which is why it takes almost 70-80% of time spent in the whole project</a:t>
            </a:r>
          </a:p>
          <a:p>
            <a:pPr lvl="2" algn="just"/>
            <a:r>
              <a:rPr lang="en-US" altLang="zh-CN" dirty="0"/>
              <a:t>The better you know your dataset, the better you can make use of it!</a:t>
            </a:r>
          </a:p>
        </p:txBody>
      </p:sp>
      <p:sp>
        <p:nvSpPr>
          <p:cNvPr id="4" name="矩形: 圆角 3">
            <a:extLst>
              <a:ext uri="{FF2B5EF4-FFF2-40B4-BE49-F238E27FC236}">
                <a16:creationId xmlns:a16="http://schemas.microsoft.com/office/drawing/2014/main" id="{05E80D7F-17E8-47BF-834D-4A84A35E2BD6}"/>
              </a:ext>
            </a:extLst>
          </p:cNvPr>
          <p:cNvSpPr/>
          <p:nvPr/>
        </p:nvSpPr>
        <p:spPr>
          <a:xfrm>
            <a:off x="1476829" y="2928256"/>
            <a:ext cx="7024914" cy="3410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6929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探索式数据分析</a:t>
            </a:r>
            <a:endParaRPr kumimoji="1" lang="en-US" altLang="zh-CN" dirty="0"/>
          </a:p>
        </p:txBody>
      </p:sp>
      <p:pic>
        <p:nvPicPr>
          <p:cNvPr id="7" name="图片 6">
            <a:extLst>
              <a:ext uri="{FF2B5EF4-FFF2-40B4-BE49-F238E27FC236}">
                <a16:creationId xmlns:a16="http://schemas.microsoft.com/office/drawing/2014/main" id="{DD2EAB0B-DFFF-4A1F-821C-545E0B7DA0E4}"/>
              </a:ext>
            </a:extLst>
          </p:cNvPr>
          <p:cNvPicPr>
            <a:picLocks noChangeAspect="1"/>
          </p:cNvPicPr>
          <p:nvPr/>
        </p:nvPicPr>
        <p:blipFill>
          <a:blip r:embed="rId2"/>
          <a:stretch>
            <a:fillRect/>
          </a:stretch>
        </p:blipFill>
        <p:spPr>
          <a:xfrm>
            <a:off x="1184538" y="2452179"/>
            <a:ext cx="7692859" cy="1159430"/>
          </a:xfrm>
          <a:prstGeom prst="rect">
            <a:avLst/>
          </a:prstGeom>
        </p:spPr>
      </p:pic>
      <p:sp>
        <p:nvSpPr>
          <p:cNvPr id="8" name="矩形 7">
            <a:extLst>
              <a:ext uri="{FF2B5EF4-FFF2-40B4-BE49-F238E27FC236}">
                <a16:creationId xmlns:a16="http://schemas.microsoft.com/office/drawing/2014/main" id="{7E63DC1A-28B4-4765-8FED-FB156AAD1FB1}"/>
              </a:ext>
            </a:extLst>
          </p:cNvPr>
          <p:cNvSpPr/>
          <p:nvPr/>
        </p:nvSpPr>
        <p:spPr>
          <a:xfrm>
            <a:off x="1625626" y="1472058"/>
            <a:ext cx="1303234" cy="896201"/>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数据预处理</a:t>
            </a:r>
          </a:p>
        </p:txBody>
      </p:sp>
      <p:sp>
        <p:nvSpPr>
          <p:cNvPr id="9" name="矩形 8">
            <a:extLst>
              <a:ext uri="{FF2B5EF4-FFF2-40B4-BE49-F238E27FC236}">
                <a16:creationId xmlns:a16="http://schemas.microsoft.com/office/drawing/2014/main" id="{193603A0-3012-4FD8-AEF8-66BE7357BA1C}"/>
              </a:ext>
            </a:extLst>
          </p:cNvPr>
          <p:cNvSpPr/>
          <p:nvPr/>
        </p:nvSpPr>
        <p:spPr>
          <a:xfrm>
            <a:off x="3177680" y="1472058"/>
            <a:ext cx="1651154" cy="896201"/>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探索式分析</a:t>
            </a:r>
          </a:p>
        </p:txBody>
      </p:sp>
      <p:sp>
        <p:nvSpPr>
          <p:cNvPr id="10" name="矩形 9">
            <a:extLst>
              <a:ext uri="{FF2B5EF4-FFF2-40B4-BE49-F238E27FC236}">
                <a16:creationId xmlns:a16="http://schemas.microsoft.com/office/drawing/2014/main" id="{BEE770E0-CF07-4236-8891-A39120F48589}"/>
              </a:ext>
            </a:extLst>
          </p:cNvPr>
          <p:cNvSpPr/>
          <p:nvPr/>
        </p:nvSpPr>
        <p:spPr>
          <a:xfrm>
            <a:off x="5293961" y="1472058"/>
            <a:ext cx="1303234" cy="896201"/>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分析与</a:t>
            </a:r>
            <a:endParaRPr lang="en-US" altLang="zh-CN" sz="1600" dirty="0">
              <a:solidFill>
                <a:sysClr val="windowText" lastClr="000000"/>
              </a:solidFill>
            </a:endParaRPr>
          </a:p>
          <a:p>
            <a:pPr algn="ctr"/>
            <a:r>
              <a:rPr lang="zh-CN" altLang="en-US" sz="1600" dirty="0">
                <a:solidFill>
                  <a:sysClr val="windowText" lastClr="000000"/>
                </a:solidFill>
              </a:rPr>
              <a:t>建模</a:t>
            </a:r>
          </a:p>
        </p:txBody>
      </p:sp>
      <p:sp>
        <p:nvSpPr>
          <p:cNvPr id="11" name="矩形 10">
            <a:extLst>
              <a:ext uri="{FF2B5EF4-FFF2-40B4-BE49-F238E27FC236}">
                <a16:creationId xmlns:a16="http://schemas.microsoft.com/office/drawing/2014/main" id="{4A8CF63F-D28A-4B63-9D47-09A7D6AB4786}"/>
              </a:ext>
            </a:extLst>
          </p:cNvPr>
          <p:cNvSpPr/>
          <p:nvPr/>
        </p:nvSpPr>
        <p:spPr>
          <a:xfrm>
            <a:off x="7116530" y="1472058"/>
            <a:ext cx="1303234" cy="896201"/>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结果呈现与</a:t>
            </a:r>
            <a:endParaRPr lang="en-US" altLang="zh-CN" sz="1600" dirty="0">
              <a:solidFill>
                <a:sysClr val="windowText" lastClr="000000"/>
              </a:solidFill>
            </a:endParaRPr>
          </a:p>
          <a:p>
            <a:pPr algn="ctr"/>
            <a:r>
              <a:rPr lang="zh-CN" altLang="en-US" sz="1600" dirty="0">
                <a:solidFill>
                  <a:sysClr val="windowText" lastClr="000000"/>
                </a:solidFill>
              </a:rPr>
              <a:t>解读</a:t>
            </a:r>
          </a:p>
        </p:txBody>
      </p:sp>
      <p:sp>
        <p:nvSpPr>
          <p:cNvPr id="12" name="箭头: 右 11">
            <a:extLst>
              <a:ext uri="{FF2B5EF4-FFF2-40B4-BE49-F238E27FC236}">
                <a16:creationId xmlns:a16="http://schemas.microsoft.com/office/drawing/2014/main" id="{64B80217-9A79-405C-9010-DFD7473E57FF}"/>
              </a:ext>
            </a:extLst>
          </p:cNvPr>
          <p:cNvSpPr/>
          <p:nvPr/>
        </p:nvSpPr>
        <p:spPr>
          <a:xfrm>
            <a:off x="424663" y="2835951"/>
            <a:ext cx="330200"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6126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kumimoji="1" lang="zh-CN" altLang="en-US" dirty="0"/>
              <a:t>什么是探索式数据分析</a:t>
            </a:r>
            <a:endParaRPr kumimoji="1" lang="en-US" altLang="zh-CN" dirty="0"/>
          </a:p>
          <a:p>
            <a:pPr lvl="1" algn="just"/>
            <a:r>
              <a:rPr lang="en-US" altLang="zh-CN" sz="1500" b="1" dirty="0">
                <a:solidFill>
                  <a:srgbClr val="C00000"/>
                </a:solidFill>
              </a:rPr>
              <a:t>The Need </a:t>
            </a:r>
            <a:r>
              <a:rPr lang="en-US" altLang="zh-CN" sz="1500" b="1" dirty="0"/>
              <a:t>For Exploratory Data Analysis</a:t>
            </a:r>
            <a:endParaRPr lang="en-US" altLang="zh-CN" sz="1500" dirty="0"/>
          </a:p>
          <a:p>
            <a:pPr lvl="1" algn="just"/>
            <a:r>
              <a:rPr lang="en-US" altLang="zh-CN" sz="1500" dirty="0"/>
              <a:t>Exploratory Data Analysis is a </a:t>
            </a:r>
            <a:r>
              <a:rPr lang="en-US" altLang="zh-CN" sz="1500" dirty="0">
                <a:solidFill>
                  <a:srgbClr val="C00000"/>
                </a:solidFill>
              </a:rPr>
              <a:t>crucial step </a:t>
            </a:r>
            <a:r>
              <a:rPr lang="en-US" altLang="zh-CN" sz="1500" dirty="0"/>
              <a:t>before you jump to machine learning or modeling of your data, By doing this you can get to know </a:t>
            </a:r>
          </a:p>
          <a:p>
            <a:pPr lvl="2" algn="just"/>
            <a:r>
              <a:rPr lang="en-US" altLang="zh-CN" sz="1300" dirty="0"/>
              <a:t>whether the selected features are good enough to model</a:t>
            </a:r>
          </a:p>
          <a:p>
            <a:pPr lvl="2" algn="just"/>
            <a:r>
              <a:rPr lang="en-US" altLang="zh-CN" sz="1300" dirty="0"/>
              <a:t>are all the features required</a:t>
            </a:r>
          </a:p>
          <a:p>
            <a:pPr lvl="2" algn="just"/>
            <a:r>
              <a:rPr lang="en-US" altLang="zh-CN" sz="1300" dirty="0"/>
              <a:t>are there any correlations</a:t>
            </a:r>
          </a:p>
          <a:p>
            <a:pPr lvl="2" algn="just"/>
            <a:r>
              <a:rPr lang="en-US" altLang="zh-CN" sz="1300" dirty="0"/>
              <a:t>based on which we can either go back to the Data Pre-processing step or move on to modeling</a:t>
            </a:r>
            <a:endParaRPr kumimoji="1" lang="en-US" altLang="zh-CN" sz="1300" dirty="0"/>
          </a:p>
          <a:p>
            <a:pPr algn="just"/>
            <a:endParaRPr kumimoji="1" lang="en-US" altLang="zh-CN" sz="1500" dirty="0"/>
          </a:p>
        </p:txBody>
      </p:sp>
      <p:pic>
        <p:nvPicPr>
          <p:cNvPr id="7" name="图片 6"/>
          <p:cNvPicPr>
            <a:picLocks noChangeAspect="1"/>
          </p:cNvPicPr>
          <p:nvPr/>
        </p:nvPicPr>
        <p:blipFill>
          <a:blip r:embed="rId2"/>
          <a:stretch>
            <a:fillRect/>
          </a:stretch>
        </p:blipFill>
        <p:spPr>
          <a:xfrm>
            <a:off x="2665680" y="3178872"/>
            <a:ext cx="4138601" cy="1577278"/>
          </a:xfrm>
          <a:prstGeom prst="rect">
            <a:avLst/>
          </a:prstGeom>
        </p:spPr>
      </p:pic>
      <p:sp>
        <p:nvSpPr>
          <p:cNvPr id="4" name="任意多边形: 形状 3">
            <a:extLst>
              <a:ext uri="{FF2B5EF4-FFF2-40B4-BE49-F238E27FC236}">
                <a16:creationId xmlns:a16="http://schemas.microsoft.com/office/drawing/2014/main" id="{9CA83573-33CF-40C1-8666-D6483CFCC6F0}"/>
              </a:ext>
            </a:extLst>
          </p:cNvPr>
          <p:cNvSpPr/>
          <p:nvPr/>
        </p:nvSpPr>
        <p:spPr>
          <a:xfrm>
            <a:off x="4187371" y="3975502"/>
            <a:ext cx="589703" cy="320727"/>
          </a:xfrm>
          <a:custGeom>
            <a:avLst/>
            <a:gdLst>
              <a:gd name="connsiteX0" fmla="*/ 0 w 589703"/>
              <a:gd name="connsiteY0" fmla="*/ 70355 h 320727"/>
              <a:gd name="connsiteX1" fmla="*/ 533400 w 589703"/>
              <a:gd name="connsiteY1" fmla="*/ 15927 h 320727"/>
              <a:gd name="connsiteX2" fmla="*/ 547915 w 589703"/>
              <a:gd name="connsiteY2" fmla="*/ 320727 h 320727"/>
            </a:gdLst>
            <a:ahLst/>
            <a:cxnLst>
              <a:cxn ang="0">
                <a:pos x="connsiteX0" y="connsiteY0"/>
              </a:cxn>
              <a:cxn ang="0">
                <a:pos x="connsiteX1" y="connsiteY1"/>
              </a:cxn>
              <a:cxn ang="0">
                <a:pos x="connsiteX2" y="connsiteY2"/>
              </a:cxn>
            </a:cxnLst>
            <a:rect l="l" t="t" r="r" b="b"/>
            <a:pathLst>
              <a:path w="589703" h="320727">
                <a:moveTo>
                  <a:pt x="0" y="70355"/>
                </a:moveTo>
                <a:cubicBezTo>
                  <a:pt x="221040" y="22276"/>
                  <a:pt x="442081" y="-25802"/>
                  <a:pt x="533400" y="15927"/>
                </a:cubicBezTo>
                <a:cubicBezTo>
                  <a:pt x="624719" y="57656"/>
                  <a:pt x="586317" y="189191"/>
                  <a:pt x="547915" y="320727"/>
                </a:cubicBezTo>
              </a:path>
            </a:pathLst>
          </a:custGeom>
          <a:noFill/>
          <a:ln>
            <a:solidFill>
              <a:srgbClr val="C0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6591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en-US" altLang="zh-CN" dirty="0" smtClean="0"/>
              <a:t>pause</a:t>
            </a:r>
            <a:endParaRPr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454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6868</TotalTime>
  <Words>2606</Words>
  <Application>Microsoft Office PowerPoint</Application>
  <PresentationFormat>全屏显示(16:9)</PresentationFormat>
  <Paragraphs>526</Paragraphs>
  <Slides>53</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53</vt:i4>
      </vt:variant>
    </vt:vector>
  </HeadingPairs>
  <TitlesOfParts>
    <vt:vector size="65" baseType="lpstr">
      <vt:lpstr>Futura</vt:lpstr>
      <vt:lpstr>Helvetica Neue</vt:lpstr>
      <vt:lpstr>Mangal</vt:lpstr>
      <vt:lpstr>STZhongsong</vt:lpstr>
      <vt:lpstr>宋体</vt:lpstr>
      <vt:lpstr>微软雅黑</vt:lpstr>
      <vt:lpstr>Arial</vt:lpstr>
      <vt:lpstr>Calibri</vt:lpstr>
      <vt:lpstr>Cambria Math</vt:lpstr>
      <vt:lpstr>Lucida Sans Unicode</vt:lpstr>
      <vt:lpstr>Wingdings 2</vt:lpstr>
      <vt:lpstr>清风素材 https://12sc.taobao.com/</vt:lpstr>
      <vt:lpstr>PowerPoint 演示文稿</vt:lpstr>
      <vt:lpstr>PowerPoint 演示文稿</vt:lpstr>
      <vt:lpstr>探索式数据分析</vt:lpstr>
      <vt:lpstr>探索式数据分析</vt:lpstr>
      <vt:lpstr>探索式数据分析</vt:lpstr>
      <vt:lpstr>探索式数据分析</vt:lpstr>
      <vt:lpstr>探索式数据分析</vt:lpstr>
      <vt:lpstr>探索式数据分析</vt:lpstr>
      <vt:lpstr>pause</vt:lpstr>
      <vt:lpstr>探索式数据分析</vt:lpstr>
      <vt:lpstr>pause</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pause</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pause</vt:lpstr>
      <vt:lpstr>pause</vt:lpstr>
      <vt:lpstr>pause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Administrator</cp:lastModifiedBy>
  <cp:revision>386</cp:revision>
  <cp:lastPrinted>2020-03-27T09:34:47Z</cp:lastPrinted>
  <dcterms:created xsi:type="dcterms:W3CDTF">2015-01-23T04:02:45Z</dcterms:created>
  <dcterms:modified xsi:type="dcterms:W3CDTF">2024-08-30T02:56:11Z</dcterms:modified>
  <cp:category/>
  <cp:contentStatus>12sc.taobao.com</cp:contentStatus>
</cp:coreProperties>
</file>